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1167219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44969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64548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242452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89130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55952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98912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361524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189838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144697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F97C59E-D83E-4F6B-8E29-79C175BFC034}" type="datetimeFigureOut">
              <a:rPr lang="zh-CN" altLang="en-US" smtClean="0"/>
              <a:t>2022/5/5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27528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C59E-D83E-4F6B-8E29-79C175BFC034}" type="datetimeFigureOut">
              <a:rPr lang="zh-CN" altLang="en-US" smtClean="0"/>
              <a:t>2022/5/5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40136-5774-4F23-AC6F-43D07F02857A}" type="slidenum">
              <a:rPr lang="zh-CN" altLang="en-US" smtClean="0"/>
              <a:t>‹#›</a:t>
            </a:fld>
            <a:endParaRPr lang="zh-CN" altLang="en-US"/>
          </a:p>
        </p:txBody>
      </p:sp>
    </p:spTree>
    <p:extLst>
      <p:ext uri="{BB962C8B-B14F-4D97-AF65-F5344CB8AC3E}">
        <p14:creationId xmlns:p14="http://schemas.microsoft.com/office/powerpoint/2010/main" val="2580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Week 8</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3107630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0" y="396657"/>
                <a:ext cx="12192000" cy="6359561"/>
              </a:xfrm>
              <a:prstGeom prst="rect">
                <a:avLst/>
              </a:prstGeom>
            </p:spPr>
            <p:txBody>
              <a:bodyPr wrap="square">
                <a:spAutoFit/>
              </a:bodyPr>
              <a:lstStyle/>
              <a:p>
                <a:pPr algn="just">
                  <a:spcAft>
                    <a:spcPts val="0"/>
                  </a:spcAft>
                </a:pPr>
                <a:r>
                  <a:rPr lang="en-US" altLang="zh-CN" sz="2000" b="1" kern="100" dirty="0">
                    <a:latin typeface="等线" panose="02010600030101010101" pitchFamily="2" charset="-122"/>
                    <a:cs typeface="Times New Roman" panose="02020603050405020304" pitchFamily="18" charset="0"/>
                  </a:rPr>
                  <a:t>Exercise 1.1: Yield and purification factor</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dirty="0">
                    <a:solidFill>
                      <a:srgbClr val="000000"/>
                    </a:solidFill>
                    <a:latin typeface="Arial" panose="020B0604020202020204" pitchFamily="34" charset="0"/>
                  </a:rPr>
                  <a:t>After cells were lysed and the lysate clarified, 100 L of a liquid with protein concentration 0.36 mg </a:t>
                </a:r>
                <a:r>
                  <a:rPr lang="en-US" altLang="zh-CN" baseline="-25000" dirty="0" err="1">
                    <a:solidFill>
                      <a:srgbClr val="000000"/>
                    </a:solidFill>
                    <a:latin typeface="Arial" panose="020B0604020202020204" pitchFamily="34" charset="0"/>
                  </a:rPr>
                  <a:t>prot</a:t>
                </a:r>
                <a:r>
                  <a:rPr lang="en-US" altLang="zh-CN" dirty="0">
                    <a:solidFill>
                      <a:srgbClr val="000000"/>
                    </a:solidFill>
                    <a:latin typeface="Arial" panose="020B0604020202020204" pitchFamily="34" charset="0"/>
                  </a:rPr>
                  <a:t> /mL are obtained. The liquid features an enzyme activity of 2.2 U/ml. It is known that the specific activity of the pure target molecule (i.e. the enzyme) amounts to 40.0 U/mg </a:t>
                </a:r>
                <a:r>
                  <a:rPr lang="en-US" altLang="zh-CN" baseline="-25000" dirty="0" err="1">
                    <a:solidFill>
                      <a:srgbClr val="000000"/>
                    </a:solidFill>
                    <a:latin typeface="Arial" panose="020B0604020202020204" pitchFamily="34" charset="0"/>
                  </a:rPr>
                  <a:t>prot</a:t>
                </a:r>
                <a:r>
                  <a:rPr lang="en-US" altLang="zh-CN" dirty="0" err="1">
                    <a:solidFill>
                      <a:srgbClr val="000000"/>
                    </a:solidFill>
                    <a:latin typeface="Arial" panose="020B0604020202020204" pitchFamily="34" charset="0"/>
                  </a:rPr>
                  <a:t>.</a:t>
                </a:r>
                <a:r>
                  <a:rPr lang="en-US" altLang="zh-CN" dirty="0">
                    <a:solidFill>
                      <a:srgbClr val="000000"/>
                    </a:solidFill>
                    <a:latin typeface="Arial" panose="020B0604020202020204" pitchFamily="34" charset="0"/>
                  </a:rPr>
                  <a:t> </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Purification is then carried out and finally, 2.0 L of a fraction containing the target protein are obtained. Total protein concentration in this liquid is 1.11 mg </a:t>
                </a:r>
                <a:r>
                  <a:rPr lang="en-US" altLang="zh-CN" baseline="-25000" dirty="0" err="1">
                    <a:solidFill>
                      <a:srgbClr val="000000"/>
                    </a:solidFill>
                    <a:latin typeface="Arial" panose="020B0604020202020204" pitchFamily="34" charset="0"/>
                  </a:rPr>
                  <a:t>prot</a:t>
                </a:r>
                <a:r>
                  <a:rPr lang="en-US" altLang="zh-CN" dirty="0">
                    <a:solidFill>
                      <a:srgbClr val="000000"/>
                    </a:solidFill>
                    <a:latin typeface="Arial" panose="020B0604020202020204" pitchFamily="34" charset="0"/>
                  </a:rPr>
                  <a:t> /mL, and the activity concentration is 43.2 U/</a:t>
                </a:r>
                <a:r>
                  <a:rPr lang="en-US" altLang="zh-CN" dirty="0" err="1">
                    <a:solidFill>
                      <a:srgbClr val="000000"/>
                    </a:solidFill>
                    <a:latin typeface="Arial" panose="020B0604020202020204" pitchFamily="34" charset="0"/>
                  </a:rPr>
                  <a:t>mL.</a:t>
                </a:r>
                <a:r>
                  <a:rPr lang="en-US" altLang="zh-CN" dirty="0">
                    <a:solidFill>
                      <a:srgbClr val="000000"/>
                    </a:solidFill>
                    <a:latin typeface="Arial" panose="020B0604020202020204" pitchFamily="34" charset="0"/>
                  </a:rPr>
                  <a:t> </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Please calculate:</a:t>
                </a:r>
                <a:endParaRPr lang="zh-CN" altLang="zh-CN" dirty="0">
                  <a:solidFill>
                    <a:srgbClr val="000000"/>
                  </a:solidFill>
                  <a:latin typeface="Calibri" panose="020F0502020204030204" pitchFamily="34" charset="0"/>
                </a:endParaRPr>
              </a:p>
              <a:p>
                <a:pPr lvl="0" algn="just">
                  <a:spcAft>
                    <a:spcPts val="205"/>
                  </a:spcAft>
                </a:pPr>
                <a:r>
                  <a:rPr lang="en-US" altLang="zh-CN" dirty="0" smtClean="0">
                    <a:solidFill>
                      <a:srgbClr val="000000"/>
                    </a:solidFill>
                    <a:latin typeface="Arial" panose="020B0604020202020204" pitchFamily="34" charset="0"/>
                  </a:rPr>
                  <a:t>1. The </a:t>
                </a:r>
                <a:r>
                  <a:rPr lang="en-US" altLang="zh-CN" dirty="0">
                    <a:solidFill>
                      <a:srgbClr val="000000"/>
                    </a:solidFill>
                    <a:latin typeface="Arial" panose="020B0604020202020204" pitchFamily="34" charset="0"/>
                  </a:rPr>
                  <a:t>initial and final purity</a:t>
                </a:r>
                <a:endParaRPr lang="zh-CN" altLang="zh-CN" dirty="0">
                  <a:solidFill>
                    <a:srgbClr val="000000"/>
                  </a:solidFill>
                  <a:latin typeface="Calibri" panose="020F0502020204030204" pitchFamily="34" charset="0"/>
                </a:endParaRPr>
              </a:p>
              <a:p>
                <a:pPr marL="228600" algn="just">
                  <a:spcAft>
                    <a:spcPts val="205"/>
                  </a:spcAft>
                </a:pPr>
                <a:r>
                  <a:rPr lang="en-US" altLang="zh-CN" i="1" dirty="0">
                    <a:solidFill>
                      <a:srgbClr val="000000"/>
                    </a:solidFill>
                    <a:latin typeface="Times New Roman" panose="02020603050405020304" pitchFamily="18" charset="0"/>
                  </a:rPr>
                  <a:t>the specific activity of the pure target molecule = 40.0 U/mg </a:t>
                </a:r>
                <a:r>
                  <a:rPr lang="en-US" altLang="zh-CN" i="1" baseline="-25000" dirty="0" err="1">
                    <a:solidFill>
                      <a:srgbClr val="000000"/>
                    </a:solidFill>
                    <a:latin typeface="Times New Roman" panose="02020603050405020304" pitchFamily="18" charset="0"/>
                  </a:rPr>
                  <a:t>prot</a:t>
                </a:r>
                <a:endParaRPr lang="zh-CN" altLang="zh-CN" sz="2000" dirty="0">
                  <a:solidFill>
                    <a:srgbClr val="000000"/>
                  </a:solidFill>
                  <a:latin typeface="Calibri" panose="020F0502020204030204" pitchFamily="34" charset="0"/>
                </a:endParaRPr>
              </a:p>
              <a:p>
                <a:pPr marL="228600" algn="just">
                  <a:spcAft>
                    <a:spcPts val="205"/>
                  </a:spcAft>
                </a:pPr>
                <a:r>
                  <a:rPr lang="en-US" altLang="zh-CN" i="1" dirty="0">
                    <a:solidFill>
                      <a:srgbClr val="000000"/>
                    </a:solidFill>
                    <a:latin typeface="Times New Roman" panose="02020603050405020304" pitchFamily="18" charset="0"/>
                  </a:rPr>
                  <a:t>Initial specific activity: 2.2 / 0.36 U/mg </a:t>
                </a:r>
                <a:r>
                  <a:rPr lang="en-US" altLang="zh-CN" i="1" baseline="-25000" dirty="0" err="1">
                    <a:solidFill>
                      <a:srgbClr val="000000"/>
                    </a:solidFill>
                    <a:latin typeface="Times New Roman" panose="02020603050405020304" pitchFamily="18" charset="0"/>
                  </a:rPr>
                  <a:t>prot</a:t>
                </a:r>
                <a:r>
                  <a:rPr lang="en-US" altLang="zh-CN" i="1" dirty="0" err="1">
                    <a:solidFill>
                      <a:srgbClr val="000000"/>
                    </a:solidFill>
                    <a:latin typeface="Times New Roman" panose="02020603050405020304" pitchFamily="18" charset="0"/>
                  </a:rPr>
                  <a:t>.</a:t>
                </a:r>
                <a:r>
                  <a:rPr lang="en-US" altLang="zh-CN" i="1" dirty="0">
                    <a:solidFill>
                      <a:srgbClr val="000000"/>
                    </a:solidFill>
                    <a:latin typeface="Times New Roman" panose="02020603050405020304" pitchFamily="18" charset="0"/>
                  </a:rPr>
                  <a:t> </a:t>
                </a:r>
                <a14:m>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𝑝𝑢𝑟𝑖𝑡𝑦</m:t>
                    </m:r>
                    <m:r>
                      <a:rPr lang="en-US" altLang="zh-CN" i="1">
                        <a:solidFill>
                          <a:srgbClr val="000000"/>
                        </a:solidFill>
                        <a:latin typeface="Cambria Math" panose="02040503050406030204" pitchFamily="18" charset="0"/>
                        <a:cs typeface="Times New Roman" panose="02020603050405020304" pitchFamily="18" charset="0"/>
                      </a:rPr>
                      <m:t>=</m:t>
                    </m:r>
                    <m:f>
                      <m:f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2.2</m:t>
                            </m:r>
                          </m:num>
                          <m:den>
                            <m:r>
                              <a:rPr lang="en-US" altLang="zh-CN" i="1">
                                <a:solidFill>
                                  <a:srgbClr val="000000"/>
                                </a:solidFill>
                                <a:latin typeface="Cambria Math" panose="02040503050406030204" pitchFamily="18" charset="0"/>
                                <a:cs typeface="Times New Roman" panose="02020603050405020304" pitchFamily="18" charset="0"/>
                              </a:rPr>
                              <m:t>0.36</m:t>
                            </m:r>
                          </m:den>
                        </m:f>
                      </m:num>
                      <m:den>
                        <m:r>
                          <a:rPr lang="en-US" altLang="zh-CN" i="1">
                            <a:solidFill>
                              <a:srgbClr val="000000"/>
                            </a:solidFill>
                            <a:latin typeface="Cambria Math" panose="02040503050406030204" pitchFamily="18" charset="0"/>
                            <a:cs typeface="Times New Roman" panose="02020603050405020304" pitchFamily="18" charset="0"/>
                          </a:rPr>
                          <m:t>40</m:t>
                        </m:r>
                      </m:den>
                    </m:f>
                    <m:r>
                      <a:rPr lang="en-US" altLang="zh-CN" i="1">
                        <a:solidFill>
                          <a:srgbClr val="000000"/>
                        </a:solidFill>
                        <a:latin typeface="Cambria Math" panose="02040503050406030204" pitchFamily="18" charset="0"/>
                        <a:cs typeface="Times New Roman" panose="02020603050405020304" pitchFamily="18" charset="0"/>
                      </a:rPr>
                      <m:t>∗100%=15.28%</m:t>
                    </m:r>
                  </m:oMath>
                </a14:m>
                <a:endParaRPr lang="zh-CN" altLang="zh-CN" sz="2000" dirty="0">
                  <a:solidFill>
                    <a:srgbClr val="000000"/>
                  </a:solidFill>
                  <a:latin typeface="Calibri" panose="020F0502020204030204" pitchFamily="34" charset="0"/>
                </a:endParaRPr>
              </a:p>
              <a:p>
                <a:pPr marL="228600" algn="just">
                  <a:spcAft>
                    <a:spcPts val="205"/>
                  </a:spcAft>
                </a:pPr>
                <a:r>
                  <a:rPr lang="en-US" altLang="zh-CN" i="1" dirty="0">
                    <a:solidFill>
                      <a:srgbClr val="000000"/>
                    </a:solidFill>
                    <a:latin typeface="Times New Roman" panose="02020603050405020304" pitchFamily="18" charset="0"/>
                  </a:rPr>
                  <a:t>Final specific activity: 43.2 / 1.11 U/mg </a:t>
                </a:r>
                <a:r>
                  <a:rPr lang="en-US" altLang="zh-CN" i="1" baseline="-25000" dirty="0" err="1">
                    <a:solidFill>
                      <a:srgbClr val="000000"/>
                    </a:solidFill>
                    <a:latin typeface="Times New Roman" panose="02020603050405020304" pitchFamily="18" charset="0"/>
                  </a:rPr>
                  <a:t>prot</a:t>
                </a:r>
                <a:r>
                  <a:rPr lang="en-US" altLang="zh-CN" i="1" dirty="0" err="1">
                    <a:solidFill>
                      <a:srgbClr val="000000"/>
                    </a:solidFill>
                    <a:latin typeface="Times New Roman" panose="02020603050405020304" pitchFamily="18" charset="0"/>
                  </a:rPr>
                  <a:t>.</a:t>
                </a:r>
                <a:r>
                  <a:rPr lang="en-US" altLang="zh-CN" i="1" dirty="0">
                    <a:solidFill>
                      <a:srgbClr val="000000"/>
                    </a:solidFill>
                    <a:latin typeface="Times New Roman" panose="02020603050405020304" pitchFamily="18" charset="0"/>
                  </a:rPr>
                  <a:t> </a:t>
                </a:r>
                <a14:m>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𝑝𝑢𝑟𝑖𝑡𝑦</m:t>
                    </m:r>
                    <m:r>
                      <a:rPr lang="en-US" altLang="zh-CN" i="1">
                        <a:solidFill>
                          <a:srgbClr val="000000"/>
                        </a:solidFill>
                        <a:latin typeface="Cambria Math" panose="02040503050406030204" pitchFamily="18" charset="0"/>
                        <a:cs typeface="Times New Roman" panose="02020603050405020304" pitchFamily="18" charset="0"/>
                      </a:rPr>
                      <m:t>=</m:t>
                    </m:r>
                    <m:f>
                      <m:f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43.2</m:t>
                            </m:r>
                          </m:num>
                          <m:den>
                            <m:r>
                              <a:rPr lang="en-US" altLang="zh-CN" i="1">
                                <a:solidFill>
                                  <a:srgbClr val="000000"/>
                                </a:solidFill>
                                <a:latin typeface="Cambria Math" panose="02040503050406030204" pitchFamily="18" charset="0"/>
                                <a:cs typeface="Times New Roman" panose="02020603050405020304" pitchFamily="18" charset="0"/>
                              </a:rPr>
                              <m:t>1.11</m:t>
                            </m:r>
                          </m:den>
                        </m:f>
                      </m:num>
                      <m:den>
                        <m:r>
                          <a:rPr lang="en-US" altLang="zh-CN" i="1">
                            <a:solidFill>
                              <a:srgbClr val="000000"/>
                            </a:solidFill>
                            <a:latin typeface="Cambria Math" panose="02040503050406030204" pitchFamily="18" charset="0"/>
                            <a:cs typeface="Times New Roman" panose="02020603050405020304" pitchFamily="18" charset="0"/>
                          </a:rPr>
                          <m:t>40</m:t>
                        </m:r>
                      </m:den>
                    </m:f>
                    <m:r>
                      <a:rPr lang="en-US" altLang="zh-CN" i="1">
                        <a:solidFill>
                          <a:srgbClr val="000000"/>
                        </a:solidFill>
                        <a:latin typeface="Cambria Math" panose="02040503050406030204" pitchFamily="18" charset="0"/>
                        <a:cs typeface="Times New Roman" panose="02020603050405020304" pitchFamily="18" charset="0"/>
                      </a:rPr>
                      <m:t>∗100%=97.30%</m:t>
                    </m:r>
                  </m:oMath>
                </a14:m>
                <a:endParaRPr lang="zh-CN" altLang="zh-CN" sz="2000" dirty="0">
                  <a:solidFill>
                    <a:srgbClr val="000000"/>
                  </a:solidFill>
                  <a:latin typeface="Calibri" panose="020F0502020204030204" pitchFamily="34" charset="0"/>
                </a:endParaRPr>
              </a:p>
              <a:p>
                <a:pPr lvl="0" algn="just">
                  <a:spcAft>
                    <a:spcPts val="205"/>
                  </a:spcAft>
                </a:pPr>
                <a:r>
                  <a:rPr lang="en-US" altLang="zh-CN" dirty="0" smtClean="0">
                    <a:solidFill>
                      <a:srgbClr val="000000"/>
                    </a:solidFill>
                    <a:latin typeface="Arial" panose="020B0604020202020204" pitchFamily="34" charset="0"/>
                  </a:rPr>
                  <a:t>2. The </a:t>
                </a:r>
                <a:r>
                  <a:rPr lang="en-US" altLang="zh-CN" dirty="0">
                    <a:solidFill>
                      <a:srgbClr val="000000"/>
                    </a:solidFill>
                    <a:latin typeface="Arial" panose="020B0604020202020204" pitchFamily="34" charset="0"/>
                  </a:rPr>
                  <a:t>initial and final specific activity [U/mg </a:t>
                </a:r>
                <a:r>
                  <a:rPr lang="en-US" altLang="zh-CN" dirty="0" err="1">
                    <a:solidFill>
                      <a:srgbClr val="000000"/>
                    </a:solidFill>
                    <a:latin typeface="Arial" panose="020B0604020202020204" pitchFamily="34" charset="0"/>
                  </a:rPr>
                  <a:t>prot</a:t>
                </a:r>
                <a:r>
                  <a:rPr lang="en-US" altLang="zh-CN" dirty="0">
                    <a:solidFill>
                      <a:srgbClr val="000000"/>
                    </a:solidFill>
                    <a:latin typeface="Arial" panose="020B0604020202020204" pitchFamily="34" charset="0"/>
                  </a:rPr>
                  <a:t>] </a:t>
                </a:r>
                <a:endParaRPr lang="zh-CN" altLang="zh-CN" dirty="0">
                  <a:solidFill>
                    <a:srgbClr val="000000"/>
                  </a:solidFill>
                  <a:latin typeface="Calibri" panose="020F0502020204030204" pitchFamily="34" charset="0"/>
                </a:endParaRPr>
              </a:p>
              <a:p>
                <a:pPr marL="228600">
                  <a:spcAft>
                    <a:spcPts val="205"/>
                  </a:spcAft>
                </a:pPr>
                <a:r>
                  <a:rPr lang="en-US" altLang="zh-CN" i="1" dirty="0">
                    <a:solidFill>
                      <a:srgbClr val="000000"/>
                    </a:solidFill>
                    <a:latin typeface="Times New Roman" panose="02020603050405020304" pitchFamily="18" charset="0"/>
                  </a:rPr>
                  <a:t>Initial specific activity: 2.2 / 0.36 = 6.11 U/mg </a:t>
                </a:r>
                <a:r>
                  <a:rPr lang="en-US" altLang="zh-CN" i="1" baseline="-25000" dirty="0" err="1">
                    <a:solidFill>
                      <a:srgbClr val="000000"/>
                    </a:solidFill>
                    <a:latin typeface="Times New Roman" panose="02020603050405020304" pitchFamily="18" charset="0"/>
                  </a:rPr>
                  <a:t>prot</a:t>
                </a:r>
                <a:endParaRPr lang="zh-CN" altLang="zh-CN" sz="2000" dirty="0">
                  <a:solidFill>
                    <a:srgbClr val="000000"/>
                  </a:solidFill>
                  <a:latin typeface="Calibri" panose="020F0502020204030204" pitchFamily="34" charset="0"/>
                </a:endParaRPr>
              </a:p>
              <a:p>
                <a:pPr marL="228600" algn="just">
                  <a:spcAft>
                    <a:spcPts val="205"/>
                  </a:spcAft>
                </a:pPr>
                <a:r>
                  <a:rPr lang="en-US" altLang="zh-CN" i="1" dirty="0">
                    <a:solidFill>
                      <a:srgbClr val="000000"/>
                    </a:solidFill>
                    <a:latin typeface="Times New Roman" panose="02020603050405020304" pitchFamily="18" charset="0"/>
                  </a:rPr>
                  <a:t>Final specific activity: 43.2 / 1.11 = 38.92 U/mg </a:t>
                </a:r>
                <a:r>
                  <a:rPr lang="en-US" altLang="zh-CN" i="1" baseline="-25000" dirty="0" err="1">
                    <a:solidFill>
                      <a:srgbClr val="000000"/>
                    </a:solidFill>
                    <a:latin typeface="Times New Roman" panose="02020603050405020304" pitchFamily="18" charset="0"/>
                  </a:rPr>
                  <a:t>prot</a:t>
                </a:r>
                <a:endParaRPr lang="zh-CN" altLang="zh-CN" sz="2000" dirty="0">
                  <a:solidFill>
                    <a:srgbClr val="000000"/>
                  </a:solidFill>
                  <a:latin typeface="Calibri" panose="020F0502020204030204" pitchFamily="34" charset="0"/>
                </a:endParaRPr>
              </a:p>
              <a:p>
                <a:pPr lvl="0" algn="just">
                  <a:spcAft>
                    <a:spcPts val="205"/>
                  </a:spcAft>
                </a:pPr>
                <a:r>
                  <a:rPr lang="en-US" altLang="zh-CN" dirty="0" smtClean="0">
                    <a:solidFill>
                      <a:srgbClr val="000000"/>
                    </a:solidFill>
                    <a:latin typeface="Arial" panose="020B0604020202020204" pitchFamily="34" charset="0"/>
                  </a:rPr>
                  <a:t>3. The </a:t>
                </a:r>
                <a:r>
                  <a:rPr lang="en-US" altLang="zh-CN" dirty="0">
                    <a:solidFill>
                      <a:srgbClr val="000000"/>
                    </a:solidFill>
                    <a:latin typeface="Arial" panose="020B0604020202020204" pitchFamily="34" charset="0"/>
                  </a:rPr>
                  <a:t>purification yield</a:t>
                </a:r>
                <a:endParaRPr lang="en-US" altLang="zh-CN" dirty="0" smtClean="0">
                  <a:solidFill>
                    <a:srgbClr val="000000"/>
                  </a:solidFill>
                  <a:latin typeface="Calibri" panose="020F0502020204030204" pitchFamily="34" charset="0"/>
                </a:endParaRPr>
              </a:p>
              <a:p>
                <a:pPr lvl="0" algn="just">
                  <a:spcAft>
                    <a:spcPts val="205"/>
                  </a:spcAft>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𝑝𝑢𝑟𝑖𝑓𝑖𝑐𝑎𝑡𝑖𝑜𝑛</m:t>
                      </m:r>
                      <m:r>
                        <a:rPr lang="en-US" altLang="zh-CN" i="1">
                          <a:solidFill>
                            <a:srgbClr val="000000"/>
                          </a:solidFill>
                          <a:latin typeface="Cambria Math" panose="02040503050406030204" pitchFamily="18" charset="0"/>
                          <a:cs typeface="Times New Roman" panose="02020603050405020304" pitchFamily="18" charset="0"/>
                        </a:rPr>
                        <m:t> </m:t>
                      </m:r>
                      <m:r>
                        <a:rPr lang="en-US" altLang="zh-CN" i="1">
                          <a:solidFill>
                            <a:srgbClr val="000000"/>
                          </a:solidFill>
                          <a:latin typeface="Cambria Math" panose="02040503050406030204" pitchFamily="18" charset="0"/>
                          <a:cs typeface="Times New Roman" panose="02020603050405020304" pitchFamily="18" charset="0"/>
                        </a:rPr>
                        <m:t>𝑦𝑖𝑒𝑙𝑑</m:t>
                      </m:r>
                      <m:r>
                        <a:rPr lang="en-US" altLang="zh-CN" i="1">
                          <a:solidFill>
                            <a:srgbClr val="000000"/>
                          </a:solidFill>
                          <a:latin typeface="Cambria Math" panose="02040503050406030204" pitchFamily="18" charset="0"/>
                          <a:cs typeface="Times New Roman" panose="02020603050405020304" pitchFamily="18" charset="0"/>
                        </a:rPr>
                        <m:t>=</m:t>
                      </m:r>
                      <m:f>
                        <m:f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2.0</m:t>
                          </m:r>
                          <m:r>
                            <a:rPr lang="en-US" altLang="zh-CN" i="1">
                              <a:solidFill>
                                <a:srgbClr val="000000"/>
                              </a:solidFill>
                              <a:latin typeface="Cambria Math" panose="02040503050406030204" pitchFamily="18" charset="0"/>
                            </a:rPr>
                            <m:t>∗</m:t>
                          </m:r>
                          <m:sSup>
                            <m:sSup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solidFill>
                                    <a:srgbClr val="000000"/>
                                  </a:solidFill>
                                  <a:latin typeface="Cambria Math" panose="02040503050406030204" pitchFamily="18" charset="0"/>
                                  <a:cs typeface="Times New Roman" panose="02020603050405020304" pitchFamily="18" charset="0"/>
                                </a:rPr>
                                <m:t>10</m:t>
                              </m:r>
                            </m:e>
                            <m:sup>
                              <m:r>
                                <a:rPr lang="en-US" altLang="zh-CN" i="1">
                                  <a:solidFill>
                                    <a:srgbClr val="000000"/>
                                  </a:solidFill>
                                  <a:latin typeface="Cambria Math" panose="02040503050406030204" pitchFamily="18" charset="0"/>
                                  <a:cs typeface="Times New Roman" panose="02020603050405020304" pitchFamily="18" charset="0"/>
                                </a:rPr>
                                <m:t>3</m:t>
                              </m:r>
                            </m:sup>
                          </m:sSup>
                          <m:r>
                            <a:rPr lang="en-US" altLang="zh-CN"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cs typeface="Times New Roman" panose="02020603050405020304" pitchFamily="18" charset="0"/>
                            </a:rPr>
                            <m:t>43.2</m:t>
                          </m:r>
                        </m:num>
                        <m:den>
                          <m:r>
                            <a:rPr lang="en-US" altLang="zh-CN" i="1">
                              <a:solidFill>
                                <a:srgbClr val="000000"/>
                              </a:solidFill>
                              <a:latin typeface="Cambria Math" panose="02040503050406030204" pitchFamily="18" charset="0"/>
                              <a:cs typeface="Times New Roman" panose="02020603050405020304" pitchFamily="18" charset="0"/>
                            </a:rPr>
                            <m:t>100∗</m:t>
                          </m:r>
                          <m:sSup>
                            <m:sSup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solidFill>
                                    <a:srgbClr val="000000"/>
                                  </a:solidFill>
                                  <a:latin typeface="Cambria Math" panose="02040503050406030204" pitchFamily="18" charset="0"/>
                                  <a:cs typeface="Times New Roman" panose="02020603050405020304" pitchFamily="18" charset="0"/>
                                </a:rPr>
                                <m:t>10</m:t>
                              </m:r>
                            </m:e>
                            <m:sup>
                              <m:r>
                                <a:rPr lang="en-US" altLang="zh-CN" i="1">
                                  <a:solidFill>
                                    <a:srgbClr val="000000"/>
                                  </a:solidFill>
                                  <a:latin typeface="Cambria Math" panose="02040503050406030204" pitchFamily="18" charset="0"/>
                                  <a:cs typeface="Times New Roman" panose="02020603050405020304" pitchFamily="18" charset="0"/>
                                </a:rPr>
                                <m:t>3</m:t>
                              </m:r>
                            </m:sup>
                          </m:sSup>
                          <m:r>
                            <a:rPr lang="en-US" altLang="zh-CN" i="1">
                              <a:solidFill>
                                <a:srgbClr val="000000"/>
                              </a:solidFill>
                              <a:latin typeface="Cambria Math" panose="02040503050406030204" pitchFamily="18" charset="0"/>
                              <a:cs typeface="Times New Roman" panose="02020603050405020304" pitchFamily="18" charset="0"/>
                            </a:rPr>
                            <m:t>∗2.2</m:t>
                          </m:r>
                        </m:den>
                      </m:f>
                      <m:r>
                        <a:rPr lang="en-US" altLang="zh-CN" i="1">
                          <a:solidFill>
                            <a:srgbClr val="000000"/>
                          </a:solidFill>
                          <a:latin typeface="Cambria Math" panose="02040503050406030204" pitchFamily="18" charset="0"/>
                          <a:cs typeface="Times New Roman" panose="02020603050405020304" pitchFamily="18" charset="0"/>
                        </a:rPr>
                        <m:t>=39.3%</m:t>
                      </m:r>
                    </m:oMath>
                  </m:oMathPara>
                </a14:m>
                <a:endParaRPr lang="zh-CN" altLang="zh-CN" sz="2000" dirty="0">
                  <a:solidFill>
                    <a:srgbClr val="000000"/>
                  </a:solidFill>
                  <a:latin typeface="Calibri" panose="020F0502020204030204" pitchFamily="34" charset="0"/>
                </a:endParaRPr>
              </a:p>
              <a:p>
                <a:pPr lvl="0" algn="just">
                  <a:spcAft>
                    <a:spcPts val="0"/>
                  </a:spcAft>
                </a:pPr>
                <a:r>
                  <a:rPr lang="en-US" altLang="zh-CN" dirty="0" smtClean="0">
                    <a:solidFill>
                      <a:srgbClr val="000000"/>
                    </a:solidFill>
                    <a:latin typeface="Arial" panose="020B0604020202020204" pitchFamily="34" charset="0"/>
                  </a:rPr>
                  <a:t>4. The </a:t>
                </a:r>
                <a:r>
                  <a:rPr lang="en-US" altLang="zh-CN" dirty="0">
                    <a:solidFill>
                      <a:srgbClr val="000000"/>
                    </a:solidFill>
                    <a:latin typeface="Arial" panose="020B0604020202020204" pitchFamily="34" charset="0"/>
                  </a:rPr>
                  <a:t>purification factor</a:t>
                </a:r>
                <a:endParaRPr lang="zh-CN" altLang="zh-CN" dirty="0">
                  <a:solidFill>
                    <a:srgbClr val="000000"/>
                  </a:solidFill>
                  <a:latin typeface="Calibri" panose="020F0502020204030204" pitchFamily="34" charset="0"/>
                </a:endParaRPr>
              </a:p>
              <a:p>
                <a:pPr marL="228600" algn="just">
                  <a:spcAft>
                    <a:spcPts val="205"/>
                  </a:spcAft>
                </a:pPr>
                <a14:m>
                  <m:oMathPara xmlns:m="http://schemas.openxmlformats.org/officeDocument/2006/math">
                    <m:oMathParaPr>
                      <m:jc m:val="left"/>
                    </m:oMathParaPr>
                    <m:oMath xmlns:m="http://schemas.openxmlformats.org/officeDocument/2006/math">
                      <m:r>
                        <a:rPr lang="en-US" altLang="zh-CN" i="1">
                          <a:solidFill>
                            <a:srgbClr val="000000"/>
                          </a:solidFill>
                          <a:latin typeface="Cambria Math" panose="02040503050406030204" pitchFamily="18" charset="0"/>
                          <a:cs typeface="Times New Roman" panose="02020603050405020304" pitchFamily="18" charset="0"/>
                        </a:rPr>
                        <m:t>𝑝𝑢𝑟𝑖𝑓𝑖𝑐𝑎𝑡𝑖𝑜𝑛</m:t>
                      </m:r>
                      <m:r>
                        <a:rPr lang="en-US" altLang="zh-CN" i="1">
                          <a:solidFill>
                            <a:srgbClr val="000000"/>
                          </a:solidFill>
                          <a:latin typeface="Cambria Math" panose="02040503050406030204" pitchFamily="18" charset="0"/>
                          <a:cs typeface="Times New Roman" panose="02020603050405020304" pitchFamily="18" charset="0"/>
                        </a:rPr>
                        <m:t> </m:t>
                      </m:r>
                      <m:r>
                        <a:rPr lang="en-US" altLang="zh-CN" i="1">
                          <a:solidFill>
                            <a:srgbClr val="000000"/>
                          </a:solidFill>
                          <a:latin typeface="Cambria Math" panose="02040503050406030204" pitchFamily="18" charset="0"/>
                          <a:cs typeface="Times New Roman" panose="02020603050405020304" pitchFamily="18" charset="0"/>
                        </a:rPr>
                        <m:t>𝑓𝑎𝑐𝑡𝑜𝑟</m:t>
                      </m:r>
                      <m:r>
                        <a:rPr lang="en-US" altLang="zh-CN" i="1">
                          <a:solidFill>
                            <a:srgbClr val="000000"/>
                          </a:solidFill>
                          <a:latin typeface="Cambria Math" panose="02040503050406030204" pitchFamily="18" charset="0"/>
                          <a:cs typeface="Times New Roman" panose="02020603050405020304" pitchFamily="18" charset="0"/>
                        </a:rPr>
                        <m:t>=</m:t>
                      </m:r>
                      <m:f>
                        <m:fPr>
                          <m:ctrlPr>
                            <a:rPr lang="zh-CN" altLang="zh-CN"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97.30%</m:t>
                          </m:r>
                        </m:num>
                        <m:den>
                          <m:r>
                            <a:rPr lang="en-US" altLang="zh-CN" i="1">
                              <a:solidFill>
                                <a:srgbClr val="000000"/>
                              </a:solidFill>
                              <a:latin typeface="Cambria Math" panose="02040503050406030204" pitchFamily="18" charset="0"/>
                              <a:cs typeface="Times New Roman" panose="02020603050405020304" pitchFamily="18" charset="0"/>
                            </a:rPr>
                            <m:t>15.28%</m:t>
                          </m:r>
                        </m:den>
                      </m:f>
                      <m:r>
                        <a:rPr lang="en-US" altLang="zh-CN" i="1">
                          <a:solidFill>
                            <a:srgbClr val="000000"/>
                          </a:solidFill>
                          <a:latin typeface="Cambria Math" panose="02040503050406030204" pitchFamily="18" charset="0"/>
                          <a:cs typeface="Times New Roman" panose="02020603050405020304" pitchFamily="18" charset="0"/>
                        </a:rPr>
                        <m:t>=6.37</m:t>
                      </m:r>
                    </m:oMath>
                  </m:oMathPara>
                </a14:m>
                <a:endParaRPr lang="zh-CN" altLang="zh-CN" sz="2000" dirty="0">
                  <a:solidFill>
                    <a:srgbClr val="000000"/>
                  </a:solidFill>
                  <a:latin typeface="Calibri" panose="020F0502020204030204" pitchFamily="34"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0" y="396657"/>
                <a:ext cx="12192000" cy="6359561"/>
              </a:xfrm>
              <a:prstGeom prst="rect">
                <a:avLst/>
              </a:prstGeom>
              <a:blipFill>
                <a:blip r:embed="rId2"/>
                <a:stretch>
                  <a:fillRect l="-500" t="-479" r="-400"/>
                </a:stretch>
              </a:blipFill>
            </p:spPr>
            <p:txBody>
              <a:bodyPr/>
              <a:lstStyle/>
              <a:p>
                <a:r>
                  <a:rPr lang="zh-CN" altLang="en-US">
                    <a:noFill/>
                  </a:rPr>
                  <a:t> </a:t>
                </a:r>
              </a:p>
            </p:txBody>
          </p:sp>
        </mc:Fallback>
      </mc:AlternateContent>
      <p:pic>
        <p:nvPicPr>
          <p:cNvPr id="6" name="图片 5"/>
          <p:cNvPicPr/>
          <p:nvPr/>
        </p:nvPicPr>
        <p:blipFill>
          <a:blip r:embed="rId3"/>
          <a:stretch>
            <a:fillRect/>
          </a:stretch>
        </p:blipFill>
        <p:spPr>
          <a:xfrm>
            <a:off x="7530549" y="2256182"/>
            <a:ext cx="4661451" cy="4412975"/>
          </a:xfrm>
          <a:prstGeom prst="rect">
            <a:avLst/>
          </a:prstGeom>
        </p:spPr>
      </p:pic>
    </p:spTree>
    <p:extLst>
      <p:ext uri="{BB962C8B-B14F-4D97-AF65-F5344CB8AC3E}">
        <p14:creationId xmlns:p14="http://schemas.microsoft.com/office/powerpoint/2010/main" val="1408337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298175" y="516835"/>
                <a:ext cx="11559208" cy="2051780"/>
              </a:xfrm>
              <a:prstGeom prst="rect">
                <a:avLst/>
              </a:prstGeom>
            </p:spPr>
            <p:txBody>
              <a:bodyPr wrap="square">
                <a:spAutoFit/>
              </a:bodyPr>
              <a:lstStyle/>
              <a:p>
                <a:pPr algn="just">
                  <a:spcAft>
                    <a:spcPts val="0"/>
                  </a:spcAft>
                </a:pPr>
                <a:r>
                  <a:rPr lang="en-US" altLang="zh-CN" sz="2000" b="1" kern="100" dirty="0">
                    <a:latin typeface="等线" panose="02010600030101010101" pitchFamily="2" charset="-122"/>
                    <a:cs typeface="Times New Roman" panose="02020603050405020304" pitchFamily="18" charset="0"/>
                  </a:rPr>
                  <a:t>Exercise 1.2: Average yield for a series of steps</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dirty="0">
                    <a:solidFill>
                      <a:srgbClr val="000000"/>
                    </a:solidFill>
                    <a:latin typeface="Arial" panose="020B0604020202020204" pitchFamily="34" charset="0"/>
                  </a:rPr>
                  <a:t>Starting from 500 L of clarified broth containing 0.336 U/ mL, one obtains after 6 purification steps 2.35 kg dry product containing 92% protein and with a specific activity amounting to 48.9 U/ g </a:t>
                </a:r>
                <a:r>
                  <a:rPr lang="en-US" altLang="zh-CN" baseline="-25000" dirty="0" err="1">
                    <a:solidFill>
                      <a:srgbClr val="000000"/>
                    </a:solidFill>
                    <a:latin typeface="Arial" panose="020B0604020202020204" pitchFamily="34" charset="0"/>
                  </a:rPr>
                  <a:t>prot</a:t>
                </a:r>
                <a:r>
                  <a:rPr lang="en-US" altLang="zh-CN" dirty="0" err="1">
                    <a:solidFill>
                      <a:srgbClr val="000000"/>
                    </a:solidFill>
                    <a:latin typeface="Arial" panose="020B0604020202020204" pitchFamily="34" charset="0"/>
                  </a:rPr>
                  <a:t>.</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Calculate the average yield of each purification step</a:t>
                </a:r>
                <a:endParaRPr lang="zh-CN" altLang="zh-CN" dirty="0">
                  <a:solidFill>
                    <a:srgbClr val="000000"/>
                  </a:solidFill>
                  <a:latin typeface="Calibri" panose="020F0502020204030204" pitchFamily="34" charset="0"/>
                </a:endParaRPr>
              </a:p>
              <a:p>
                <a:pPr marL="228600" algn="just">
                  <a:spcAft>
                    <a:spcPts val="205"/>
                  </a:spcAft>
                </a:pPr>
                <a14:m>
                  <m:oMathPara xmlns:m="http://schemas.openxmlformats.org/officeDocument/2006/math">
                    <m:oMathParaPr>
                      <m:jc m:val="centerGroup"/>
                    </m:oMathParaPr>
                    <m:oMath xmlns:m="http://schemas.openxmlformats.org/officeDocument/2006/math">
                      <m:r>
                        <a:rPr lang="en-US" altLang="zh-CN" sz="1600" i="1">
                          <a:solidFill>
                            <a:srgbClr val="000000"/>
                          </a:solidFill>
                          <a:latin typeface="Cambria Math" panose="02040503050406030204" pitchFamily="18" charset="0"/>
                          <a:cs typeface="Times New Roman" panose="02020603050405020304" pitchFamily="18" charset="0"/>
                        </a:rPr>
                        <m:t>𝑝𝑢𝑟𝑖𝑓𝑖𝑐𝑎𝑡𝑖𝑜𝑛</m:t>
                      </m:r>
                      <m:r>
                        <a:rPr lang="en-US" altLang="zh-CN" sz="1600" i="1">
                          <a:solidFill>
                            <a:srgbClr val="000000"/>
                          </a:solidFill>
                          <a:latin typeface="Cambria Math" panose="02040503050406030204" pitchFamily="18" charset="0"/>
                          <a:cs typeface="Times New Roman" panose="02020603050405020304" pitchFamily="18" charset="0"/>
                        </a:rPr>
                        <m:t> </m:t>
                      </m:r>
                      <m:r>
                        <a:rPr lang="en-US" altLang="zh-CN" sz="1600" i="1">
                          <a:solidFill>
                            <a:srgbClr val="000000"/>
                          </a:solidFill>
                          <a:latin typeface="Cambria Math" panose="02040503050406030204" pitchFamily="18" charset="0"/>
                          <a:cs typeface="Times New Roman" panose="02020603050405020304" pitchFamily="18" charset="0"/>
                        </a:rPr>
                        <m:t>𝑦𝑖𝑒𝑙𝑑</m:t>
                      </m:r>
                      <m:r>
                        <a:rPr lang="en-US" altLang="zh-CN" sz="1600" i="1">
                          <a:solidFill>
                            <a:srgbClr val="000000"/>
                          </a:solidFill>
                          <a:latin typeface="Cambria Math" panose="02040503050406030204" pitchFamily="18" charset="0"/>
                          <a:cs typeface="Times New Roman" panose="02020603050405020304" pitchFamily="18" charset="0"/>
                        </a:rPr>
                        <m:t>=</m:t>
                      </m:r>
                      <m:f>
                        <m:fPr>
                          <m:ctrlPr>
                            <a:rPr lang="zh-CN" altLang="zh-CN" sz="16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600" i="1">
                              <a:solidFill>
                                <a:srgbClr val="000000"/>
                              </a:solidFill>
                              <a:latin typeface="Cambria Math" panose="02040503050406030204" pitchFamily="18" charset="0"/>
                              <a:cs typeface="Times New Roman" panose="02020603050405020304" pitchFamily="18" charset="0"/>
                            </a:rPr>
                            <m:t>2.35</m:t>
                          </m:r>
                          <m:r>
                            <a:rPr lang="en-US" altLang="zh-CN" sz="1600" i="1">
                              <a:solidFill>
                                <a:srgbClr val="000000"/>
                              </a:solidFill>
                              <a:latin typeface="Cambria Math" panose="02040503050406030204" pitchFamily="18" charset="0"/>
                            </a:rPr>
                            <m:t>∗</m:t>
                          </m:r>
                          <m:r>
                            <a:rPr lang="en-US" altLang="zh-CN" sz="1600" i="1">
                              <a:solidFill>
                                <a:srgbClr val="000000"/>
                              </a:solidFill>
                              <a:latin typeface="Cambria Math" panose="02040503050406030204" pitchFamily="18" charset="0"/>
                              <a:cs typeface="Times New Roman" panose="02020603050405020304" pitchFamily="18" charset="0"/>
                            </a:rPr>
                            <m:t>92%</m:t>
                          </m:r>
                          <m:r>
                            <a:rPr lang="en-US" altLang="zh-CN" sz="1600" i="1">
                              <a:solidFill>
                                <a:srgbClr val="000000"/>
                              </a:solidFill>
                              <a:latin typeface="Cambria Math" panose="02040503050406030204" pitchFamily="18" charset="0"/>
                            </a:rPr>
                            <m:t>∗</m:t>
                          </m:r>
                          <m:sSup>
                            <m:sSupPr>
                              <m:ctrlPr>
                                <a:rPr lang="zh-CN" altLang="zh-CN" sz="16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i="1">
                                  <a:solidFill>
                                    <a:srgbClr val="000000"/>
                                  </a:solidFill>
                                  <a:latin typeface="Cambria Math" panose="02040503050406030204" pitchFamily="18" charset="0"/>
                                  <a:cs typeface="Times New Roman" panose="02020603050405020304" pitchFamily="18" charset="0"/>
                                </a:rPr>
                                <m:t>10</m:t>
                              </m:r>
                            </m:e>
                            <m:sup>
                              <m:r>
                                <a:rPr lang="en-US" altLang="zh-CN" sz="1600" i="1">
                                  <a:solidFill>
                                    <a:srgbClr val="000000"/>
                                  </a:solidFill>
                                  <a:latin typeface="Cambria Math" panose="02040503050406030204" pitchFamily="18" charset="0"/>
                                  <a:cs typeface="Times New Roman" panose="02020603050405020304" pitchFamily="18" charset="0"/>
                                </a:rPr>
                                <m:t>3</m:t>
                              </m:r>
                            </m:sup>
                          </m:sSup>
                          <m:r>
                            <a:rPr lang="en-US" altLang="zh-CN" sz="1600" i="1">
                              <a:solidFill>
                                <a:srgbClr val="000000"/>
                              </a:solidFill>
                              <a:latin typeface="Cambria Math" panose="02040503050406030204" pitchFamily="18" charset="0"/>
                            </a:rPr>
                            <m:t>∗</m:t>
                          </m:r>
                          <m:r>
                            <a:rPr lang="en-US" altLang="zh-CN" sz="1600" i="1">
                              <a:solidFill>
                                <a:srgbClr val="000000"/>
                              </a:solidFill>
                              <a:latin typeface="Cambria Math" panose="02040503050406030204" pitchFamily="18" charset="0"/>
                              <a:cs typeface="Times New Roman" panose="02020603050405020304" pitchFamily="18" charset="0"/>
                            </a:rPr>
                            <m:t>48.9</m:t>
                          </m:r>
                        </m:num>
                        <m:den>
                          <m:r>
                            <a:rPr lang="en-US" altLang="zh-CN" sz="1600" i="1">
                              <a:solidFill>
                                <a:srgbClr val="000000"/>
                              </a:solidFill>
                              <a:latin typeface="Cambria Math" panose="02040503050406030204" pitchFamily="18" charset="0"/>
                              <a:cs typeface="Times New Roman" panose="02020603050405020304" pitchFamily="18" charset="0"/>
                            </a:rPr>
                            <m:t>500∗</m:t>
                          </m:r>
                          <m:sSup>
                            <m:sSupPr>
                              <m:ctrlPr>
                                <a:rPr lang="zh-CN" altLang="zh-CN" sz="16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600" i="1">
                                  <a:solidFill>
                                    <a:srgbClr val="000000"/>
                                  </a:solidFill>
                                  <a:latin typeface="Cambria Math" panose="02040503050406030204" pitchFamily="18" charset="0"/>
                                  <a:cs typeface="Times New Roman" panose="02020603050405020304" pitchFamily="18" charset="0"/>
                                </a:rPr>
                                <m:t>10</m:t>
                              </m:r>
                            </m:e>
                            <m:sup>
                              <m:r>
                                <a:rPr lang="en-US" altLang="zh-CN" sz="1600" i="1">
                                  <a:solidFill>
                                    <a:srgbClr val="000000"/>
                                  </a:solidFill>
                                  <a:latin typeface="Cambria Math" panose="02040503050406030204" pitchFamily="18" charset="0"/>
                                  <a:cs typeface="Times New Roman" panose="02020603050405020304" pitchFamily="18" charset="0"/>
                                </a:rPr>
                                <m:t>3</m:t>
                              </m:r>
                            </m:sup>
                          </m:sSup>
                          <m:r>
                            <a:rPr lang="en-US" altLang="zh-CN" sz="1600" i="1">
                              <a:solidFill>
                                <a:srgbClr val="000000"/>
                              </a:solidFill>
                              <a:latin typeface="Cambria Math" panose="02040503050406030204" pitchFamily="18" charset="0"/>
                              <a:cs typeface="Times New Roman" panose="02020603050405020304" pitchFamily="18" charset="0"/>
                            </a:rPr>
                            <m:t>∗0.336</m:t>
                          </m:r>
                        </m:den>
                      </m:f>
                      <m:r>
                        <a:rPr lang="en-US" altLang="zh-CN" sz="1600" i="1">
                          <a:solidFill>
                            <a:srgbClr val="000000"/>
                          </a:solidFill>
                          <a:latin typeface="Cambria Math" panose="02040503050406030204" pitchFamily="18" charset="0"/>
                          <a:cs typeface="Times New Roman" panose="02020603050405020304" pitchFamily="18" charset="0"/>
                        </a:rPr>
                        <m:t>=62.93%</m:t>
                      </m:r>
                    </m:oMath>
                  </m:oMathPara>
                </a14:m>
                <a:endParaRPr lang="zh-CN" altLang="zh-CN" dirty="0">
                  <a:solidFill>
                    <a:srgbClr val="000000"/>
                  </a:solidFill>
                  <a:latin typeface="Calibri" panose="020F0502020204030204" pitchFamily="34" charset="0"/>
                </a:endParaRPr>
              </a:p>
              <a:p>
                <a:pPr marL="228600" algn="just">
                  <a:spcAft>
                    <a:spcPts val="205"/>
                  </a:spcAft>
                </a:pPr>
                <a14:m>
                  <m:oMathPara xmlns:m="http://schemas.openxmlformats.org/officeDocument/2006/math">
                    <m:oMathParaPr>
                      <m:jc m:val="centerGroup"/>
                    </m:oMathParaPr>
                    <m:oMath xmlns:m="http://schemas.openxmlformats.org/officeDocument/2006/math">
                      <m:r>
                        <a:rPr lang="en-US" altLang="zh-CN" sz="1600" i="1">
                          <a:solidFill>
                            <a:srgbClr val="000000"/>
                          </a:solidFill>
                          <a:latin typeface="Cambria Math" panose="02040503050406030204" pitchFamily="18" charset="0"/>
                          <a:cs typeface="Times New Roman" panose="02020603050405020304" pitchFamily="18" charset="0"/>
                        </a:rPr>
                        <m:t>𝑎𝑣𝑒𝑟𝑎𝑔𝑒</m:t>
                      </m:r>
                      <m:r>
                        <a:rPr lang="en-US" altLang="zh-CN" sz="1600" i="1">
                          <a:solidFill>
                            <a:srgbClr val="000000"/>
                          </a:solidFill>
                          <a:latin typeface="Cambria Math" panose="02040503050406030204" pitchFamily="18" charset="0"/>
                          <a:cs typeface="Times New Roman" panose="02020603050405020304" pitchFamily="18" charset="0"/>
                        </a:rPr>
                        <m:t> </m:t>
                      </m:r>
                      <m:r>
                        <a:rPr lang="en-US" altLang="zh-CN" sz="1600" i="1">
                          <a:solidFill>
                            <a:srgbClr val="000000"/>
                          </a:solidFill>
                          <a:latin typeface="Cambria Math" panose="02040503050406030204" pitchFamily="18" charset="0"/>
                          <a:cs typeface="Times New Roman" panose="02020603050405020304" pitchFamily="18" charset="0"/>
                        </a:rPr>
                        <m:t>𝑦𝑖𝑒𝑙𝑑</m:t>
                      </m:r>
                      <m:r>
                        <a:rPr lang="en-US" altLang="zh-CN" sz="1600" i="1">
                          <a:solidFill>
                            <a:srgbClr val="000000"/>
                          </a:solidFill>
                          <a:latin typeface="Cambria Math" panose="02040503050406030204" pitchFamily="18" charset="0"/>
                          <a:cs typeface="Times New Roman" panose="02020603050405020304" pitchFamily="18" charset="0"/>
                        </a:rPr>
                        <m:t>=</m:t>
                      </m:r>
                      <m:rad>
                        <m:radPr>
                          <m:ctrlPr>
                            <a:rPr lang="zh-CN" altLang="zh-CN" sz="16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r>
                            <a:rPr lang="en-US" altLang="zh-CN" sz="1600" i="1">
                              <a:solidFill>
                                <a:srgbClr val="000000"/>
                              </a:solidFill>
                              <a:latin typeface="Cambria Math" panose="02040503050406030204" pitchFamily="18" charset="0"/>
                              <a:cs typeface="Times New Roman" panose="02020603050405020304" pitchFamily="18" charset="0"/>
                            </a:rPr>
                            <m:t>6</m:t>
                          </m:r>
                        </m:deg>
                        <m:e>
                          <m:r>
                            <a:rPr lang="en-US" altLang="zh-CN" sz="1600" i="1">
                              <a:solidFill>
                                <a:srgbClr val="000000"/>
                              </a:solidFill>
                              <a:latin typeface="Cambria Math" panose="02040503050406030204" pitchFamily="18" charset="0"/>
                              <a:cs typeface="Times New Roman" panose="02020603050405020304" pitchFamily="18" charset="0"/>
                            </a:rPr>
                            <m:t>62.93%</m:t>
                          </m:r>
                        </m:e>
                      </m:rad>
                      <m:r>
                        <a:rPr lang="en-US" altLang="zh-CN" sz="1600" i="1">
                          <a:solidFill>
                            <a:srgbClr val="000000"/>
                          </a:solidFill>
                          <a:latin typeface="Cambria Math" panose="02040503050406030204" pitchFamily="18" charset="0"/>
                          <a:cs typeface="Times New Roman" panose="02020603050405020304" pitchFamily="18" charset="0"/>
                        </a:rPr>
                        <m:t>=92.6% </m:t>
                      </m:r>
                    </m:oMath>
                  </m:oMathPara>
                </a14:m>
                <a:endParaRPr lang="zh-CN" altLang="zh-CN" dirty="0">
                  <a:solidFill>
                    <a:srgbClr val="000000"/>
                  </a:solidFill>
                  <a:latin typeface="Calibri" panose="020F0502020204030204" pitchFamily="34"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98175" y="516835"/>
                <a:ext cx="11559208" cy="2051780"/>
              </a:xfrm>
              <a:prstGeom prst="rect">
                <a:avLst/>
              </a:prstGeom>
              <a:blipFill>
                <a:blip r:embed="rId2"/>
                <a:stretch>
                  <a:fillRect l="-580" t="-1786" r="-422"/>
                </a:stretch>
              </a:blipFill>
            </p:spPr>
            <p:txBody>
              <a:bodyPr/>
              <a:lstStyle/>
              <a:p>
                <a:r>
                  <a:rPr lang="zh-CN" altLang="en-US">
                    <a:noFill/>
                  </a:rPr>
                  <a:t> </a:t>
                </a:r>
              </a:p>
            </p:txBody>
          </p:sp>
        </mc:Fallback>
      </mc:AlternateContent>
      <p:sp>
        <p:nvSpPr>
          <p:cNvPr id="3" name="矩形 2"/>
          <p:cNvSpPr/>
          <p:nvPr/>
        </p:nvSpPr>
        <p:spPr>
          <a:xfrm>
            <a:off x="298175" y="2568615"/>
            <a:ext cx="11559208" cy="3570208"/>
          </a:xfrm>
          <a:prstGeom prst="rect">
            <a:avLst/>
          </a:prstGeom>
        </p:spPr>
        <p:txBody>
          <a:bodyPr wrap="square">
            <a:spAutoFit/>
          </a:bodyPr>
          <a:lstStyle/>
          <a:p>
            <a:pPr algn="just">
              <a:spcAft>
                <a:spcPts val="0"/>
              </a:spcAft>
            </a:pPr>
            <a:r>
              <a:rPr lang="en-US" altLang="zh-CN" sz="2000" b="1" kern="100" dirty="0">
                <a:latin typeface="等线" panose="02010600030101010101" pitchFamily="2" charset="-122"/>
                <a:cs typeface="Times New Roman" panose="02020603050405020304" pitchFamily="18" charset="0"/>
              </a:rPr>
              <a:t>Exercise 1.3: Isolation of an enzyme</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dirty="0">
                <a:solidFill>
                  <a:srgbClr val="000000"/>
                </a:solidFill>
                <a:latin typeface="Arial" panose="020B0604020202020204" pitchFamily="34" charset="0"/>
              </a:rPr>
              <a:t>The specific activity of an enzyme (expressed in U/ g </a:t>
            </a:r>
            <a:r>
              <a:rPr lang="en-US" altLang="zh-CN" baseline="-25000" dirty="0" err="1">
                <a:solidFill>
                  <a:srgbClr val="000000"/>
                </a:solidFill>
                <a:latin typeface="Arial" panose="020B0604020202020204" pitchFamily="34" charset="0"/>
              </a:rPr>
              <a:t>prot</a:t>
            </a:r>
            <a:r>
              <a:rPr lang="en-US" altLang="zh-CN" baseline="-25000" dirty="0">
                <a:solidFill>
                  <a:srgbClr val="000000"/>
                </a:solidFill>
                <a:latin typeface="Arial" panose="020B0604020202020204" pitchFamily="34" charset="0"/>
              </a:rPr>
              <a:t>)</a:t>
            </a:r>
            <a:r>
              <a:rPr lang="en-US" altLang="zh-CN" dirty="0">
                <a:solidFill>
                  <a:srgbClr val="000000"/>
                </a:solidFill>
                <a:latin typeface="Arial" panose="020B0604020202020204" pitchFamily="34" charset="0"/>
              </a:rPr>
              <a:t> has increased steadily over the first three steps of its purification before starting to </a:t>
            </a:r>
            <a:r>
              <a:rPr lang="en-US" altLang="zh-CN" dirty="0" smtClean="0">
                <a:solidFill>
                  <a:srgbClr val="000000"/>
                </a:solidFill>
                <a:latin typeface="Arial" panose="020B0604020202020204" pitchFamily="34" charset="0"/>
              </a:rPr>
              <a:t>decrease.</a:t>
            </a:r>
            <a:r>
              <a:rPr lang="fr-CH" altLang="zh-CN" dirty="0">
                <a:solidFill>
                  <a:srgbClr val="000000"/>
                </a:solidFill>
                <a:latin typeface="Calibri" panose="020F0502020204030204" pitchFamily="34" charset="0"/>
              </a:rPr>
              <a:t> </a:t>
            </a:r>
            <a:r>
              <a:rPr lang="en-US" altLang="zh-CN" dirty="0" smtClean="0">
                <a:solidFill>
                  <a:srgbClr val="000000"/>
                </a:solidFill>
                <a:latin typeface="Arial" panose="020B0604020202020204" pitchFamily="34" charset="0"/>
              </a:rPr>
              <a:t>The </a:t>
            </a:r>
            <a:r>
              <a:rPr lang="en-US" altLang="zh-CN" dirty="0">
                <a:solidFill>
                  <a:srgbClr val="000000"/>
                </a:solidFill>
                <a:latin typeface="Arial" panose="020B0604020202020204" pitchFamily="34" charset="0"/>
              </a:rPr>
              <a:t>electrophoretic analyses however show that the amount of </a:t>
            </a:r>
            <a:r>
              <a:rPr lang="en-US" altLang="zh-CN" dirty="0" smtClean="0">
                <a:solidFill>
                  <a:srgbClr val="000000"/>
                </a:solidFill>
                <a:latin typeface="Arial" panose="020B0604020202020204" pitchFamily="34" charset="0"/>
              </a:rPr>
              <a:t>contaminants</a:t>
            </a:r>
            <a:r>
              <a:rPr lang="fr-CH" altLang="zh-CN" dirty="0">
                <a:solidFill>
                  <a:srgbClr val="000000"/>
                </a:solidFill>
                <a:latin typeface="Calibri" panose="020F0502020204030204" pitchFamily="34" charset="0"/>
              </a:rPr>
              <a:t> </a:t>
            </a:r>
            <a:r>
              <a:rPr lang="en-US" altLang="zh-CN" dirty="0" smtClean="0">
                <a:solidFill>
                  <a:srgbClr val="000000"/>
                </a:solidFill>
                <a:latin typeface="Arial" panose="020B0604020202020204" pitchFamily="34" charset="0"/>
              </a:rPr>
              <a:t>decreases </a:t>
            </a:r>
            <a:r>
              <a:rPr lang="en-US" altLang="zh-CN" dirty="0">
                <a:solidFill>
                  <a:srgbClr val="000000"/>
                </a:solidFill>
                <a:latin typeface="Arial" panose="020B0604020202020204" pitchFamily="34" charset="0"/>
              </a:rPr>
              <a:t>continuously over the whole process. Further, the final fraction is almost completely devoid of contaminants and the protein can be considered pure.</a:t>
            </a:r>
            <a:endParaRPr lang="zh-CN" altLang="zh-CN" dirty="0">
              <a:solidFill>
                <a:srgbClr val="000000"/>
              </a:solidFill>
              <a:latin typeface="Calibri" panose="020F0502020204030204" pitchFamily="34" charset="0"/>
            </a:endParaRPr>
          </a:p>
          <a:p>
            <a:pPr lvl="0" algn="just">
              <a:spcAft>
                <a:spcPts val="0"/>
              </a:spcAft>
            </a:pPr>
            <a:r>
              <a:rPr lang="en-US" altLang="zh-CN" dirty="0" smtClean="0">
                <a:solidFill>
                  <a:srgbClr val="000000"/>
                </a:solidFill>
                <a:latin typeface="Arial" panose="020B0604020202020204" pitchFamily="34" charset="0"/>
              </a:rPr>
              <a:t>1. What </a:t>
            </a:r>
            <a:r>
              <a:rPr lang="en-US" altLang="zh-CN" dirty="0">
                <a:solidFill>
                  <a:srgbClr val="000000"/>
                </a:solidFill>
                <a:latin typeface="Arial" panose="020B0604020202020204" pitchFamily="34" charset="0"/>
              </a:rPr>
              <a:t>do you think happened?</a:t>
            </a:r>
            <a:endParaRPr lang="zh-CN" altLang="zh-CN" dirty="0">
              <a:solidFill>
                <a:srgbClr val="000000"/>
              </a:solidFill>
              <a:latin typeface="Calibri" panose="020F0502020204030204" pitchFamily="34" charset="0"/>
            </a:endParaRPr>
          </a:p>
          <a:p>
            <a:pPr marL="228600" algn="just">
              <a:spcAft>
                <a:spcPts val="0"/>
              </a:spcAft>
            </a:pPr>
            <a:r>
              <a:rPr lang="en-US" altLang="zh-CN" sz="1600" i="1" dirty="0">
                <a:solidFill>
                  <a:srgbClr val="000000"/>
                </a:solidFill>
                <a:latin typeface="Times New Roman" panose="02020603050405020304" pitchFamily="18" charset="0"/>
              </a:rPr>
              <a:t>The most likely explanation is that the enzyme, although purified, was denatured by the processing conditions in one or the other step. It therefore lost its biological activity while the mass yield remained unchanged</a:t>
            </a:r>
            <a:r>
              <a:rPr lang="en-US" altLang="zh-CN" sz="1600" i="1" dirty="0" smtClean="0">
                <a:solidFill>
                  <a:srgbClr val="000000"/>
                </a:solidFill>
                <a:latin typeface="Times New Roman" panose="02020603050405020304" pitchFamily="18" charset="0"/>
              </a:rPr>
              <a:t>.</a:t>
            </a:r>
          </a:p>
          <a:p>
            <a:pPr marL="228600" algn="just">
              <a:spcAft>
                <a:spcPts val="0"/>
              </a:spcAft>
            </a:pPr>
            <a:r>
              <a:rPr lang="en-US" altLang="zh-CN" sz="1600" i="1" dirty="0" smtClean="0">
                <a:solidFill>
                  <a:srgbClr val="FF0000"/>
                </a:solidFill>
                <a:latin typeface="Times New Roman" panose="02020603050405020304" pitchFamily="18" charset="0"/>
              </a:rPr>
              <a:t>Especially the third step.</a:t>
            </a:r>
          </a:p>
          <a:p>
            <a:pPr marL="228600" algn="just">
              <a:spcAft>
                <a:spcPts val="0"/>
              </a:spcAft>
            </a:pPr>
            <a:endParaRPr lang="zh-CN" altLang="zh-CN" dirty="0">
              <a:solidFill>
                <a:srgbClr val="000000"/>
              </a:solidFill>
              <a:latin typeface="Calibri" panose="020F0502020204030204" pitchFamily="34" charset="0"/>
            </a:endParaRPr>
          </a:p>
          <a:p>
            <a:pPr lvl="0" algn="just">
              <a:spcAft>
                <a:spcPts val="0"/>
              </a:spcAft>
            </a:pPr>
            <a:r>
              <a:rPr lang="en-US" altLang="zh-CN" dirty="0" smtClean="0">
                <a:solidFill>
                  <a:srgbClr val="000000"/>
                </a:solidFill>
                <a:latin typeface="Arial" panose="020B0604020202020204" pitchFamily="34" charset="0"/>
              </a:rPr>
              <a:t>2. What </a:t>
            </a:r>
            <a:r>
              <a:rPr lang="en-US" altLang="zh-CN" dirty="0">
                <a:solidFill>
                  <a:srgbClr val="000000"/>
                </a:solidFill>
                <a:latin typeface="Arial" panose="020B0604020202020204" pitchFamily="34" charset="0"/>
              </a:rPr>
              <a:t>would you propose to reduce the loss of specific activity?</a:t>
            </a:r>
            <a:endParaRPr lang="zh-CN" altLang="zh-CN" dirty="0">
              <a:solidFill>
                <a:srgbClr val="000000"/>
              </a:solidFill>
              <a:latin typeface="Calibri" panose="020F0502020204030204" pitchFamily="34" charset="0"/>
            </a:endParaRPr>
          </a:p>
          <a:p>
            <a:pPr marL="228600" algn="just">
              <a:spcAft>
                <a:spcPts val="0"/>
              </a:spcAft>
            </a:pPr>
            <a:r>
              <a:rPr lang="en-US" altLang="zh-CN" sz="1600" i="1" dirty="0">
                <a:solidFill>
                  <a:srgbClr val="000000"/>
                </a:solidFill>
                <a:latin typeface="Times New Roman" panose="02020603050405020304" pitchFamily="18" charset="0"/>
              </a:rPr>
              <a:t>Identify the steps and conditions that are responsible for the greatest losses and look for alternative conditions / methods that better preserve the target molecule.</a:t>
            </a:r>
            <a:endParaRPr lang="zh-CN" altLang="zh-CN"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11990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871" y="250957"/>
            <a:ext cx="11598964" cy="6155531"/>
          </a:xfrm>
          <a:prstGeom prst="rect">
            <a:avLst/>
          </a:prstGeom>
        </p:spPr>
        <p:txBody>
          <a:bodyPr wrap="square">
            <a:spAutoFit/>
          </a:bodyPr>
          <a:lstStyle/>
          <a:p>
            <a:pPr algn="just">
              <a:spcAft>
                <a:spcPts val="0"/>
              </a:spcAft>
            </a:pPr>
            <a:r>
              <a:rPr lang="en-US" altLang="zh-CN" sz="2000" b="1" kern="100" dirty="0">
                <a:latin typeface="等线" panose="02010600030101010101" pitchFamily="2" charset="-122"/>
                <a:cs typeface="Times New Roman" panose="02020603050405020304" pitchFamily="18" charset="0"/>
              </a:rPr>
              <a:t>Exercise 1.4: Selection of a proper DSP sequence</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dirty="0">
                <a:solidFill>
                  <a:srgbClr val="000000"/>
                </a:solidFill>
                <a:latin typeface="Arial" panose="020B0604020202020204" pitchFamily="34" charset="0"/>
              </a:rPr>
              <a:t>As a development engineer you are asked to purify a recombinant enzyme from a culture of Escherichia coli at industrial scale.</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Choosing from the list of techniques below, please select a logical sequence of 6 purification steps that will take you from the content of the bioreactor to a reasonably pure form of your enzyme (many possible answers). Draw the corresponding flow sheet.</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NB: it may be worth mentioning that E. coli is </a:t>
            </a:r>
            <a:r>
              <a:rPr lang="en-US" altLang="zh-CN" dirty="0" smtClean="0">
                <a:solidFill>
                  <a:srgbClr val="000000"/>
                </a:solidFill>
                <a:latin typeface="Arial" panose="020B0604020202020204" pitchFamily="34" charset="0"/>
              </a:rPr>
              <a:t>usually </a:t>
            </a:r>
            <a:r>
              <a:rPr lang="en-US" altLang="zh-CN" dirty="0">
                <a:solidFill>
                  <a:srgbClr val="000000"/>
                </a:solidFill>
                <a:latin typeface="Arial" panose="020B0604020202020204" pitchFamily="34" charset="0"/>
              </a:rPr>
              <a:t>not able to excrete the product into the surrounding medium. Also, certain methods can be used repeatedly.</a:t>
            </a:r>
            <a:endParaRPr lang="zh-CN" altLang="zh-CN" dirty="0">
              <a:solidFill>
                <a:srgbClr val="000000"/>
              </a:solidFill>
              <a:latin typeface="Calibri" panose="020F0502020204030204" pitchFamily="34" charset="0"/>
            </a:endParaRPr>
          </a:p>
          <a:p>
            <a:pPr algn="just">
              <a:spcAft>
                <a:spcPts val="0"/>
              </a:spcAft>
            </a:pPr>
            <a:r>
              <a:rPr lang="en-US" altLang="zh-CN" b="1" dirty="0">
                <a:solidFill>
                  <a:srgbClr val="000000"/>
                </a:solidFill>
                <a:latin typeface="Arial" panose="020B0604020202020204" pitchFamily="34" charset="0"/>
              </a:rPr>
              <a:t>Purification techniques:</a:t>
            </a:r>
            <a:r>
              <a:rPr lang="en-US" altLang="zh-CN" dirty="0">
                <a:solidFill>
                  <a:srgbClr val="000000"/>
                </a:solidFill>
                <a:latin typeface="Arial" panose="020B0604020202020204" pitchFamily="34" charset="0"/>
              </a:rPr>
              <a:t> Ion-exchange chromatography, Sedimentation, Liquid-liquid extraction, Precipitation, Ultrafiltration, Bead mill, Refolding, </a:t>
            </a:r>
            <a:r>
              <a:rPr lang="en-US" altLang="zh-CN" dirty="0" err="1">
                <a:solidFill>
                  <a:srgbClr val="000000"/>
                </a:solidFill>
                <a:latin typeface="Arial" panose="020B0604020202020204" pitchFamily="34" charset="0"/>
              </a:rPr>
              <a:t>Diafiltration</a:t>
            </a:r>
            <a:r>
              <a:rPr lang="en-US" altLang="zh-CN" dirty="0">
                <a:solidFill>
                  <a:srgbClr val="000000"/>
                </a:solidFill>
                <a:latin typeface="Arial" panose="020B0604020202020204" pitchFamily="34" charset="0"/>
              </a:rPr>
              <a:t>, Crystallization, High pressure homogenization, Gel electrophoresis, Centrifugation, Size exclusion chromatography, </a:t>
            </a:r>
            <a:r>
              <a:rPr lang="en-US" altLang="zh-CN" dirty="0" err="1">
                <a:solidFill>
                  <a:srgbClr val="000000"/>
                </a:solidFill>
                <a:latin typeface="Arial" panose="020B0604020202020204" pitchFamily="34" charset="0"/>
              </a:rPr>
              <a:t>Electrodialysis</a:t>
            </a:r>
            <a:r>
              <a:rPr lang="en-US" altLang="zh-CN" dirty="0">
                <a:solidFill>
                  <a:srgbClr val="000000"/>
                </a:solidFill>
                <a:latin typeface="Arial" panose="020B0604020202020204" pitchFamily="34" charset="0"/>
              </a:rPr>
              <a:t>, </a:t>
            </a:r>
            <a:r>
              <a:rPr lang="en-US" altLang="zh-CN" dirty="0" err="1">
                <a:solidFill>
                  <a:srgbClr val="000000"/>
                </a:solidFill>
                <a:latin typeface="Arial" panose="020B0604020202020204" pitchFamily="34" charset="0"/>
              </a:rPr>
              <a:t>Destillation</a:t>
            </a:r>
            <a:r>
              <a:rPr lang="en-US" altLang="zh-CN" dirty="0">
                <a:solidFill>
                  <a:srgbClr val="000000"/>
                </a:solidFill>
                <a:latin typeface="Arial" panose="020B0604020202020204" pitchFamily="34" charset="0"/>
              </a:rPr>
              <a:t>, Absorption.</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 </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There are a multitude of valid answers to this question, however the steps must respect a logic associated with their characteristics of resolution, capacity, efficiency and speed. In addition, since </a:t>
            </a:r>
            <a:r>
              <a:rPr lang="en-US" altLang="zh-CN" sz="1600" i="1" dirty="0">
                <a:solidFill>
                  <a:srgbClr val="FF0000"/>
                </a:solidFill>
                <a:latin typeface="Times New Roman" panose="02020603050405020304" pitchFamily="18" charset="0"/>
              </a:rPr>
              <a:t>E. coli does not secrete the product</a:t>
            </a:r>
            <a:r>
              <a:rPr lang="en-US" altLang="zh-CN" sz="1600" i="1" dirty="0">
                <a:solidFill>
                  <a:srgbClr val="000000"/>
                </a:solidFill>
                <a:latin typeface="Times New Roman" panose="02020603050405020304" pitchFamily="18" charset="0"/>
              </a:rPr>
              <a:t> it is therefore </a:t>
            </a:r>
            <a:r>
              <a:rPr lang="en-US" altLang="zh-CN" sz="1600" i="1" dirty="0">
                <a:solidFill>
                  <a:srgbClr val="FF0000"/>
                </a:solidFill>
                <a:latin typeface="Times New Roman" panose="02020603050405020304" pitchFamily="18" charset="0"/>
              </a:rPr>
              <a:t>intracellular</a:t>
            </a:r>
            <a:r>
              <a:rPr lang="en-US" altLang="zh-CN" sz="1600" i="1" dirty="0">
                <a:solidFill>
                  <a:srgbClr val="000000"/>
                </a:solidFill>
                <a:latin typeface="Times New Roman" panose="02020603050405020304" pitchFamily="18" charset="0"/>
              </a:rPr>
              <a:t> and an additional </a:t>
            </a:r>
            <a:r>
              <a:rPr lang="en-US" altLang="zh-CN" sz="1600" i="1" dirty="0">
                <a:solidFill>
                  <a:srgbClr val="FF0000"/>
                </a:solidFill>
                <a:latin typeface="Times New Roman" panose="02020603050405020304" pitchFamily="18" charset="0"/>
              </a:rPr>
              <a:t>cell lysis step</a:t>
            </a:r>
            <a:r>
              <a:rPr lang="en-US" altLang="zh-CN" sz="1600" i="1" dirty="0">
                <a:solidFill>
                  <a:srgbClr val="000000"/>
                </a:solidFill>
                <a:latin typeface="Times New Roman" panose="02020603050405020304" pitchFamily="18" charset="0"/>
              </a:rPr>
              <a:t> and </a:t>
            </a:r>
            <a:r>
              <a:rPr lang="en-US" altLang="zh-CN" sz="1600" i="1" dirty="0">
                <a:solidFill>
                  <a:srgbClr val="FF0000"/>
                </a:solidFill>
                <a:latin typeface="Times New Roman" panose="02020603050405020304" pitchFamily="18" charset="0"/>
              </a:rPr>
              <a:t>a </a:t>
            </a:r>
            <a:r>
              <a:rPr lang="en-US" altLang="zh-CN" sz="1600" i="1" dirty="0" smtClean="0">
                <a:solidFill>
                  <a:srgbClr val="FF0000"/>
                </a:solidFill>
                <a:latin typeface="Times New Roman" panose="02020603050405020304" pitchFamily="18" charset="0"/>
              </a:rPr>
              <a:t>liquid / solid separation step </a:t>
            </a:r>
            <a:r>
              <a:rPr lang="en-US" altLang="zh-CN" sz="1600" i="1" dirty="0">
                <a:solidFill>
                  <a:srgbClr val="000000"/>
                </a:solidFill>
                <a:latin typeface="Times New Roman" panose="02020603050405020304" pitchFamily="18" charset="0"/>
              </a:rPr>
              <a:t>should be included in the process.</a:t>
            </a:r>
            <a:endParaRPr lang="zh-CN" altLang="zh-CN" dirty="0">
              <a:solidFill>
                <a:srgbClr val="000000"/>
              </a:solidFill>
              <a:latin typeface="Calibri" panose="020F0502020204030204" pitchFamily="34" charset="0"/>
            </a:endParaRPr>
          </a:p>
          <a:p>
            <a:pPr algn="just">
              <a:spcAft>
                <a:spcPts val="0"/>
              </a:spcAft>
            </a:pPr>
            <a:endParaRPr lang="en-US" altLang="zh-CN" sz="1600" i="1" dirty="0" smtClean="0">
              <a:solidFill>
                <a:srgbClr val="000000"/>
              </a:solidFill>
              <a:latin typeface="Times New Roman" panose="02020603050405020304" pitchFamily="18" charset="0"/>
            </a:endParaRPr>
          </a:p>
          <a:p>
            <a:pPr algn="just">
              <a:spcAft>
                <a:spcPts val="0"/>
              </a:spcAft>
            </a:pPr>
            <a:r>
              <a:rPr lang="en-US" altLang="zh-CN" sz="1600" i="1" dirty="0" smtClean="0">
                <a:solidFill>
                  <a:srgbClr val="000000"/>
                </a:solidFill>
                <a:latin typeface="Times New Roman" panose="02020603050405020304" pitchFamily="18" charset="0"/>
              </a:rPr>
              <a:t>A </a:t>
            </a:r>
            <a:r>
              <a:rPr lang="en-US" altLang="zh-CN" sz="1600" i="1" dirty="0">
                <a:solidFill>
                  <a:srgbClr val="000000"/>
                </a:solidFill>
                <a:latin typeface="Times New Roman" panose="02020603050405020304" pitchFamily="18" charset="0"/>
              </a:rPr>
              <a:t>possible answer could </a:t>
            </a:r>
            <a:r>
              <a:rPr lang="en-US" altLang="zh-CN" sz="1600" i="1" dirty="0" smtClean="0">
                <a:solidFill>
                  <a:srgbClr val="000000"/>
                </a:solidFill>
                <a:latin typeface="Times New Roman" panose="02020603050405020304" pitchFamily="18" charset="0"/>
              </a:rPr>
              <a:t>be:</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1. Liquid / solid separation (centrifugation) and recovery of the solid fraction</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2. Cell lysis (high pressure homogenizer)</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3. Solid liquid separation (centrifugation) and recovery of the liquid phase</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4. Concentration and fractionation by ultrafiltration</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5. Ion exchange chromatography</a:t>
            </a:r>
            <a:endParaRPr lang="zh-CN" altLang="zh-CN" dirty="0">
              <a:solidFill>
                <a:srgbClr val="000000"/>
              </a:solidFill>
              <a:latin typeface="Calibri" panose="020F0502020204030204" pitchFamily="34" charset="0"/>
            </a:endParaRPr>
          </a:p>
          <a:p>
            <a:pPr algn="just">
              <a:spcAft>
                <a:spcPts val="0"/>
              </a:spcAft>
            </a:pPr>
            <a:r>
              <a:rPr lang="en-US" altLang="zh-CN" sz="1600" i="1" dirty="0">
                <a:solidFill>
                  <a:srgbClr val="000000"/>
                </a:solidFill>
                <a:latin typeface="Times New Roman" panose="02020603050405020304" pitchFamily="18" charset="0"/>
              </a:rPr>
              <a:t>6. Crystallization</a:t>
            </a:r>
            <a:endParaRPr lang="zh-CN" altLang="zh-CN"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61568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1148" y="86023"/>
            <a:ext cx="6820852" cy="6106377"/>
          </a:xfrm>
          <a:prstGeom prst="rect">
            <a:avLst/>
          </a:prstGeom>
        </p:spPr>
      </p:pic>
      <p:sp>
        <p:nvSpPr>
          <p:cNvPr id="93" name="矩形 92"/>
          <p:cNvSpPr/>
          <p:nvPr/>
        </p:nvSpPr>
        <p:spPr>
          <a:xfrm>
            <a:off x="205409" y="404444"/>
            <a:ext cx="6096000" cy="1508105"/>
          </a:xfrm>
          <a:prstGeom prst="rect">
            <a:avLst/>
          </a:prstGeom>
        </p:spPr>
        <p:txBody>
          <a:bodyPr>
            <a:spAutoFit/>
          </a:bodyPr>
          <a:lstStyle/>
          <a:p>
            <a:pPr algn="just">
              <a:spcAft>
                <a:spcPts val="0"/>
              </a:spcAft>
            </a:pPr>
            <a:r>
              <a:rPr lang="en-US" altLang="zh-CN" sz="2000" b="1" kern="100" dirty="0">
                <a:latin typeface="等线" panose="02010600030101010101" pitchFamily="2" charset="-122"/>
                <a:cs typeface="Times New Roman" panose="02020603050405020304" pitchFamily="18" charset="0"/>
              </a:rPr>
              <a:t>Exercise 1.5: Mass, volume and activity balances</a:t>
            </a:r>
            <a:endParaRPr lang="zh-CN" altLang="zh-CN" sz="1400" kern="100" dirty="0">
              <a:latin typeface="等线" panose="02010600030101010101" pitchFamily="2" charset="-122"/>
              <a:cs typeface="Times New Roman" panose="02020603050405020304" pitchFamily="18" charset="0"/>
            </a:endParaRPr>
          </a:p>
          <a:p>
            <a:pPr algn="just">
              <a:spcAft>
                <a:spcPts val="0"/>
              </a:spcAft>
            </a:pPr>
            <a:r>
              <a:rPr lang="en-US" altLang="zh-CN" dirty="0">
                <a:solidFill>
                  <a:srgbClr val="000000"/>
                </a:solidFill>
                <a:latin typeface="Arial" panose="020B0604020202020204" pitchFamily="34" charset="0"/>
              </a:rPr>
              <a:t>Please complete the flowsheet that describes the purification steps of an industrial enzyme.</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Taking into account mass and activity balances, determine the overall purification yield.</a:t>
            </a:r>
            <a:endParaRPr lang="zh-CN" altLang="zh-CN" dirty="0">
              <a:solidFill>
                <a:srgbClr val="000000"/>
              </a:solidFill>
              <a:latin typeface="Calibri" panose="020F0502020204030204" pitchFamily="34" charset="0"/>
            </a:endParaRPr>
          </a:p>
        </p:txBody>
      </p:sp>
      <p:sp>
        <p:nvSpPr>
          <p:cNvPr id="94" name="矩形 93"/>
          <p:cNvSpPr/>
          <p:nvPr/>
        </p:nvSpPr>
        <p:spPr>
          <a:xfrm>
            <a:off x="205409" y="2006639"/>
            <a:ext cx="6255026" cy="4185761"/>
          </a:xfrm>
          <a:prstGeom prst="rect">
            <a:avLst/>
          </a:prstGeom>
        </p:spPr>
        <p:txBody>
          <a:bodyPr wrap="square">
            <a:spAutoFit/>
          </a:bodyPr>
          <a:lstStyle/>
          <a:p>
            <a:r>
              <a:rPr lang="en-US" altLang="zh-CN" kern="0" dirty="0">
                <a:latin typeface="Arial" panose="020B0604020202020204" pitchFamily="34" charset="0"/>
                <a:cs typeface="Times New Roman" panose="02020603050405020304" pitchFamily="18" charset="0"/>
              </a:rPr>
              <a:t>1. Complete the above flow chart using the information at hand </a:t>
            </a:r>
            <a:endParaRPr lang="zh-CN" altLang="zh-CN" sz="1400" kern="100" dirty="0">
              <a:latin typeface="等线" panose="02010600030101010101" pitchFamily="2" charset="-122"/>
              <a:cs typeface="Times New Roman" panose="02020603050405020304" pitchFamily="18" charset="0"/>
            </a:endParaRPr>
          </a:p>
          <a:p>
            <a:r>
              <a:rPr lang="en-US" altLang="zh-CN" kern="0" dirty="0">
                <a:latin typeface="Arial" panose="020B0604020202020204" pitchFamily="34" charset="0"/>
                <a:cs typeface="Times New Roman" panose="02020603050405020304" pitchFamily="18" charset="0"/>
              </a:rPr>
              <a:t> </a:t>
            </a:r>
            <a:endParaRPr lang="zh-CN" altLang="zh-CN" sz="1400" kern="100" dirty="0">
              <a:latin typeface="等线" panose="02010600030101010101" pitchFamily="2" charset="-122"/>
              <a:cs typeface="Times New Roman" panose="02020603050405020304" pitchFamily="18" charset="0"/>
            </a:endParaRPr>
          </a:p>
          <a:p>
            <a:r>
              <a:rPr lang="en-US" altLang="zh-CN" kern="0" dirty="0">
                <a:latin typeface="Arial" panose="020B0604020202020204" pitchFamily="34" charset="0"/>
                <a:cs typeface="Times New Roman" panose="02020603050405020304" pitchFamily="18" charset="0"/>
              </a:rPr>
              <a:t>2. How many enzyme units are lost with the liquid fraction of the slurry after the centrifugation of the cell lysate? </a:t>
            </a:r>
            <a:endParaRPr lang="zh-CN" altLang="zh-CN" sz="1400" kern="100" dirty="0">
              <a:latin typeface="等线" panose="02010600030101010101" pitchFamily="2" charset="-122"/>
              <a:cs typeface="Times New Roman" panose="02020603050405020304" pitchFamily="18" charset="0"/>
            </a:endParaRPr>
          </a:p>
          <a:p>
            <a:r>
              <a:rPr lang="en-US" altLang="zh-CN" sz="1600" i="1" kern="100" dirty="0">
                <a:latin typeface="Times New Roman" panose="02020603050405020304" pitchFamily="18" charset="0"/>
                <a:cs typeface="Times New Roman" panose="02020603050405020304" pitchFamily="18" charset="0"/>
              </a:rPr>
              <a:t>0.8·10</a:t>
            </a:r>
            <a:r>
              <a:rPr lang="en-US" altLang="zh-CN" sz="1600" i="1" kern="100" baseline="30000" dirty="0">
                <a:latin typeface="Times New Roman" panose="02020603050405020304" pitchFamily="18" charset="0"/>
                <a:cs typeface="Times New Roman" panose="02020603050405020304" pitchFamily="18" charset="0"/>
              </a:rPr>
              <a:t>6</a:t>
            </a:r>
            <a:r>
              <a:rPr lang="en-US" altLang="zh-CN" sz="1600" i="1" kern="100" dirty="0">
                <a:latin typeface="Times New Roman" panose="02020603050405020304" pitchFamily="18" charset="0"/>
                <a:cs typeface="Times New Roman" panose="02020603050405020304" pitchFamily="18" charset="0"/>
              </a:rPr>
              <a:t> ml * 38 U /ml = 30.4 </a:t>
            </a:r>
            <a:r>
              <a:rPr lang="en-US" altLang="zh-CN" sz="1600" i="1" kern="100" dirty="0" smtClean="0">
                <a:latin typeface="Times New Roman" panose="02020603050405020304" pitchFamily="18" charset="0"/>
                <a:cs typeface="Times New Roman" panose="02020603050405020304" pitchFamily="18" charset="0"/>
              </a:rPr>
              <a:t>units</a:t>
            </a:r>
          </a:p>
          <a:p>
            <a:endParaRPr lang="en-US" altLang="zh-CN" sz="1600" i="1" kern="100" dirty="0">
              <a:latin typeface="Times New Roman" panose="02020603050405020304" pitchFamily="18" charset="0"/>
              <a:cs typeface="Times New Roman" panose="02020603050405020304" pitchFamily="18" charset="0"/>
            </a:endParaRPr>
          </a:p>
          <a:p>
            <a:endParaRPr lang="en-US" altLang="zh-CN" sz="1600" i="1" kern="100" dirty="0" smtClean="0">
              <a:latin typeface="Times New Roman" panose="02020603050405020304" pitchFamily="18" charset="0"/>
              <a:cs typeface="Times New Roman" panose="02020603050405020304" pitchFamily="18" charset="0"/>
            </a:endParaRPr>
          </a:p>
          <a:p>
            <a:endParaRPr lang="en-US" altLang="zh-CN" sz="1600" i="1" kern="100" dirty="0">
              <a:latin typeface="Times New Roman" panose="02020603050405020304" pitchFamily="18" charset="0"/>
              <a:cs typeface="Times New Roman" panose="02020603050405020304" pitchFamily="18" charset="0"/>
            </a:endParaRPr>
          </a:p>
          <a:p>
            <a:endParaRPr lang="en-US" altLang="zh-CN" sz="1600" i="1" kern="100" dirty="0" smtClean="0">
              <a:latin typeface="Times New Roman" panose="02020603050405020304" pitchFamily="18" charset="0"/>
              <a:cs typeface="Times New Roman" panose="02020603050405020304" pitchFamily="18" charset="0"/>
            </a:endParaRPr>
          </a:p>
          <a:p>
            <a:endParaRPr lang="en-US" altLang="zh-CN" sz="1600" i="1" kern="100" dirty="0">
              <a:latin typeface="Times New Roman" panose="02020603050405020304" pitchFamily="18" charset="0"/>
              <a:cs typeface="Times New Roman" panose="02020603050405020304" pitchFamily="18" charset="0"/>
            </a:endParaRPr>
          </a:p>
          <a:p>
            <a:endParaRPr lang="zh-CN" altLang="zh-CN" sz="1400" kern="100" dirty="0">
              <a:latin typeface="等线" panose="02010600030101010101" pitchFamily="2" charset="-122"/>
              <a:cs typeface="Times New Roman" panose="02020603050405020304" pitchFamily="18" charset="0"/>
            </a:endParaRPr>
          </a:p>
          <a:p>
            <a:r>
              <a:rPr lang="en-US" altLang="zh-CN" kern="0" dirty="0">
                <a:latin typeface="Arial" panose="020B0604020202020204" pitchFamily="34" charset="0"/>
                <a:cs typeface="Times New Roman" panose="02020603050405020304" pitchFamily="18" charset="0"/>
              </a:rPr>
              <a:t>3. Which is the global recovery yield of enzymatic activity? </a:t>
            </a:r>
            <a:endParaRPr lang="zh-CN" altLang="zh-CN" sz="1400" kern="100" dirty="0">
              <a:latin typeface="等线" panose="02010600030101010101" pitchFamily="2" charset="-122"/>
              <a:cs typeface="Times New Roman" panose="02020603050405020304" pitchFamily="18" charset="0"/>
            </a:endParaRPr>
          </a:p>
          <a:p>
            <a:r>
              <a:rPr lang="en-US" altLang="zh-CN" sz="1600" i="1" dirty="0">
                <a:latin typeface="Times New Roman" panose="02020603050405020304" pitchFamily="18" charset="0"/>
              </a:rPr>
              <a:t>The ratio of the total enzyme activity recovered in the dried solid and the total enzyme activity in the clarified lysate gives (43·10</a:t>
            </a:r>
            <a:r>
              <a:rPr lang="en-US" altLang="zh-CN" sz="1600" i="1" baseline="30000" dirty="0">
                <a:latin typeface="Times New Roman" panose="02020603050405020304" pitchFamily="18" charset="0"/>
              </a:rPr>
              <a:t>6</a:t>
            </a:r>
            <a:r>
              <a:rPr lang="en-US" altLang="zh-CN" sz="1600" i="1" dirty="0">
                <a:latin typeface="Times New Roman" panose="02020603050405020304" pitchFamily="18" charset="0"/>
              </a:rPr>
              <a:t> mg * 1.67 U /mg) / (2.4·10</a:t>
            </a:r>
            <a:r>
              <a:rPr lang="en-US" altLang="zh-CN" sz="1600" i="1" baseline="30000" dirty="0">
                <a:latin typeface="Times New Roman" panose="02020603050405020304" pitchFamily="18" charset="0"/>
              </a:rPr>
              <a:t>6</a:t>
            </a:r>
            <a:r>
              <a:rPr lang="en-US" altLang="zh-CN" sz="1600" i="1" dirty="0">
                <a:latin typeface="Times New Roman" panose="02020603050405020304" pitchFamily="18" charset="0"/>
              </a:rPr>
              <a:t> ml * 38 U /ml) = 0.79 = 79 %.</a:t>
            </a:r>
            <a:endParaRPr lang="zh-CN" altLang="en-US" dirty="0"/>
          </a:p>
        </p:txBody>
      </p:sp>
      <p:sp>
        <p:nvSpPr>
          <p:cNvPr id="3" name="Rectangle 2"/>
          <p:cNvSpPr/>
          <p:nvPr/>
        </p:nvSpPr>
        <p:spPr>
          <a:xfrm>
            <a:off x="11087100" y="1158496"/>
            <a:ext cx="219808" cy="21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11467147" y="1673068"/>
            <a:ext cx="402467" cy="21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10629900" y="3139211"/>
            <a:ext cx="290146" cy="21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9746785" y="3425668"/>
            <a:ext cx="241277" cy="21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10136578" y="4334206"/>
            <a:ext cx="241277" cy="213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8672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2852" y="331258"/>
            <a:ext cx="10121348" cy="1508105"/>
          </a:xfrm>
          <a:prstGeom prst="rect">
            <a:avLst/>
          </a:prstGeom>
        </p:spPr>
        <p:txBody>
          <a:bodyPr wrap="square">
            <a:spAutoFit/>
          </a:bodyPr>
          <a:lstStyle/>
          <a:p>
            <a:pPr>
              <a:spcAft>
                <a:spcPts val="0"/>
              </a:spcAft>
            </a:pPr>
            <a:r>
              <a:rPr lang="en-US" altLang="zh-CN" sz="2000" b="1" dirty="0">
                <a:solidFill>
                  <a:srgbClr val="000000"/>
                </a:solidFill>
                <a:latin typeface="Calibri" panose="020F0502020204030204" pitchFamily="34" charset="0"/>
              </a:rPr>
              <a:t>Exercise 1.6: Purification of erythromycin</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You have been given the assignment to purify the antibiotic erythromycin. You have at your disposal the Merck Index, which has the information on erythromycin shown on the next page.</a:t>
            </a:r>
            <a:endParaRPr lang="zh-CN" altLang="zh-CN" dirty="0">
              <a:solidFill>
                <a:srgbClr val="000000"/>
              </a:solidFill>
              <a:latin typeface="Calibri" panose="020F0502020204030204" pitchFamily="34" charset="0"/>
            </a:endParaRPr>
          </a:p>
          <a:p>
            <a:pPr algn="just">
              <a:spcAft>
                <a:spcPts val="0"/>
              </a:spcAft>
            </a:pPr>
            <a:r>
              <a:rPr lang="en-US" altLang="zh-CN" dirty="0">
                <a:solidFill>
                  <a:srgbClr val="000000"/>
                </a:solidFill>
                <a:latin typeface="Arial" panose="020B0604020202020204" pitchFamily="34" charset="0"/>
              </a:rPr>
              <a:t>What do you think are the most likely unit operations that should could be used for the isolation and purification of this antibiotic?</a:t>
            </a:r>
            <a:endParaRPr lang="zh-CN" altLang="zh-CN" dirty="0">
              <a:solidFill>
                <a:srgbClr val="000000"/>
              </a:solidFill>
              <a:latin typeface="Calibri" panose="020F0502020204030204" pitchFamily="34" charset="0"/>
            </a:endParaRPr>
          </a:p>
        </p:txBody>
      </p:sp>
      <p:pic>
        <p:nvPicPr>
          <p:cNvPr id="5" name="图片 4"/>
          <p:cNvPicPr/>
          <p:nvPr/>
        </p:nvPicPr>
        <p:blipFill>
          <a:blip r:embed="rId2"/>
          <a:stretch>
            <a:fillRect/>
          </a:stretch>
        </p:blipFill>
        <p:spPr>
          <a:xfrm>
            <a:off x="255104" y="1727901"/>
            <a:ext cx="6522541" cy="4855390"/>
          </a:xfrm>
          <a:prstGeom prst="rect">
            <a:avLst/>
          </a:prstGeom>
        </p:spPr>
      </p:pic>
      <p:sp>
        <p:nvSpPr>
          <p:cNvPr id="6" name="矩形 5"/>
          <p:cNvSpPr/>
          <p:nvPr/>
        </p:nvSpPr>
        <p:spPr>
          <a:xfrm>
            <a:off x="6877878" y="1616440"/>
            <a:ext cx="5111184" cy="4524315"/>
          </a:xfrm>
          <a:prstGeom prst="rect">
            <a:avLst/>
          </a:prstGeom>
        </p:spPr>
        <p:txBody>
          <a:bodyPr wrap="square">
            <a:spAutoFit/>
          </a:bodyPr>
          <a:lstStyle/>
          <a:p>
            <a:pPr algn="just">
              <a:spcAft>
                <a:spcPts val="0"/>
              </a:spcAft>
            </a:pPr>
            <a:r>
              <a:rPr lang="en-US" altLang="zh-CN" i="1" dirty="0" smtClean="0">
                <a:solidFill>
                  <a:srgbClr val="000000"/>
                </a:solidFill>
                <a:latin typeface="Times New Roman" panose="02020603050405020304" pitchFamily="18" charset="0"/>
              </a:rPr>
              <a:t>the </a:t>
            </a:r>
            <a:r>
              <a:rPr lang="en-US" altLang="zh-CN" i="1" dirty="0">
                <a:solidFill>
                  <a:srgbClr val="000000"/>
                </a:solidFill>
                <a:latin typeface="Times New Roman" panose="02020603050405020304" pitchFamily="18" charset="0"/>
              </a:rPr>
              <a:t>most relevant appears near the end of the section: it is said there that </a:t>
            </a:r>
            <a:r>
              <a:rPr lang="en-US" altLang="zh-CN" i="1" dirty="0">
                <a:solidFill>
                  <a:srgbClr val="FF0000"/>
                </a:solidFill>
                <a:latin typeface="Times New Roman" panose="02020603050405020304" pitchFamily="18" charset="0"/>
              </a:rPr>
              <a:t>erythromycin has a rather low water solubility of 2 g/L, whereas it is readily soluble in organic solvents such as ethanol, acetone or acetonitrile.</a:t>
            </a:r>
            <a:r>
              <a:rPr lang="en-US" altLang="zh-CN" i="1" dirty="0">
                <a:solidFill>
                  <a:srgbClr val="000000"/>
                </a:solidFill>
                <a:latin typeface="Times New Roman" panose="02020603050405020304" pitchFamily="18" charset="0"/>
              </a:rPr>
              <a:t> However, these solvents are water-miscible in about all proportions and would not be much </a:t>
            </a:r>
            <a:r>
              <a:rPr lang="en-US" altLang="zh-CN" i="1" dirty="0" smtClean="0">
                <a:solidFill>
                  <a:srgbClr val="000000"/>
                </a:solidFill>
                <a:latin typeface="Times New Roman" panose="02020603050405020304" pitchFamily="18" charset="0"/>
              </a:rPr>
              <a:t>help </a:t>
            </a:r>
            <a:r>
              <a:rPr lang="en-US" altLang="zh-CN" i="1" dirty="0">
                <a:solidFill>
                  <a:srgbClr val="000000"/>
                </a:solidFill>
                <a:latin typeface="Times New Roman" panose="02020603050405020304" pitchFamily="18" charset="0"/>
              </a:rPr>
              <a:t>in terms of purification. </a:t>
            </a:r>
            <a:endParaRPr lang="zh-CN" altLang="zh-CN" sz="2000" dirty="0">
              <a:solidFill>
                <a:srgbClr val="000000"/>
              </a:solidFill>
              <a:latin typeface="Calibri" panose="020F0502020204030204" pitchFamily="34" charset="0"/>
            </a:endParaRPr>
          </a:p>
          <a:p>
            <a:pPr algn="just">
              <a:spcAft>
                <a:spcPts val="0"/>
              </a:spcAft>
            </a:pPr>
            <a:r>
              <a:rPr lang="en-US" altLang="zh-CN" i="1" dirty="0">
                <a:solidFill>
                  <a:srgbClr val="000000"/>
                </a:solidFill>
                <a:latin typeface="Times New Roman" panose="02020603050405020304" pitchFamily="18" charset="0"/>
              </a:rPr>
              <a:t>In this respect, </a:t>
            </a:r>
            <a:r>
              <a:rPr lang="en-US" altLang="zh-CN" i="1" dirty="0">
                <a:solidFill>
                  <a:srgbClr val="FF0000"/>
                </a:solidFill>
                <a:latin typeface="Times New Roman" panose="02020603050405020304" pitchFamily="18" charset="0"/>
              </a:rPr>
              <a:t>chloroform or – even better since it is less toxic - ethyl acetate</a:t>
            </a:r>
            <a:r>
              <a:rPr lang="en-US" altLang="zh-CN" i="1" dirty="0">
                <a:solidFill>
                  <a:srgbClr val="000000"/>
                </a:solidFill>
                <a:latin typeface="Times New Roman" panose="02020603050405020304" pitchFamily="18" charset="0"/>
              </a:rPr>
              <a:t> appear to be very interesting candidates for a </a:t>
            </a:r>
            <a:r>
              <a:rPr lang="en-US" altLang="zh-CN" i="1" dirty="0">
                <a:solidFill>
                  <a:srgbClr val="FF0000"/>
                </a:solidFill>
                <a:latin typeface="Times New Roman" panose="02020603050405020304" pitchFamily="18" charset="0"/>
              </a:rPr>
              <a:t>liquid-liquid extraction step </a:t>
            </a:r>
            <a:r>
              <a:rPr lang="en-US" altLang="zh-CN" i="1" dirty="0">
                <a:solidFill>
                  <a:srgbClr val="000000"/>
                </a:solidFill>
                <a:latin typeface="Times New Roman" panose="02020603050405020304" pitchFamily="18" charset="0"/>
              </a:rPr>
              <a:t>performed directly from the fermentation broth. Depending on the partition coefficient of the antibiotic in the organic phase, this could lead to a significant concentration of the product, together with the removal of many contaminants that would remain in the aqueous phase.</a:t>
            </a:r>
            <a:endParaRPr lang="zh-CN" altLang="zh-CN" sz="2000" dirty="0">
              <a:solidFill>
                <a:srgbClr val="000000"/>
              </a:solidFill>
              <a:latin typeface="Calibri" panose="020F0502020204030204" pitchFamily="34" charset="0"/>
            </a:endParaRPr>
          </a:p>
        </p:txBody>
      </p:sp>
      <p:cxnSp>
        <p:nvCxnSpPr>
          <p:cNvPr id="3" name="Straight Connector 2"/>
          <p:cNvCxnSpPr/>
          <p:nvPr/>
        </p:nvCxnSpPr>
        <p:spPr>
          <a:xfrm>
            <a:off x="3598985" y="5178669"/>
            <a:ext cx="303920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98985" y="5322277"/>
            <a:ext cx="152693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722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5969" y="118441"/>
            <a:ext cx="6353175" cy="876300"/>
          </a:xfrm>
          <a:prstGeom prst="rect">
            <a:avLst/>
          </a:prstGeom>
        </p:spPr>
      </p:pic>
      <p:sp>
        <p:nvSpPr>
          <p:cNvPr id="3" name="矩形 2"/>
          <p:cNvSpPr/>
          <p:nvPr/>
        </p:nvSpPr>
        <p:spPr>
          <a:xfrm>
            <a:off x="215969" y="1094132"/>
            <a:ext cx="6096000" cy="3293209"/>
          </a:xfrm>
          <a:prstGeom prst="rect">
            <a:avLst/>
          </a:prstGeom>
        </p:spPr>
        <p:txBody>
          <a:bodyPr>
            <a:spAutoFit/>
          </a:bodyPr>
          <a:lstStyle/>
          <a:p>
            <a:pPr lvl="0">
              <a:spcAft>
                <a:spcPts val="0"/>
              </a:spcAft>
            </a:pPr>
            <a:r>
              <a:rPr lang="en-US" altLang="zh-CN" sz="2000" dirty="0">
                <a:solidFill>
                  <a:srgbClr val="000000"/>
                </a:solidFill>
                <a:latin typeface="Arial" panose="020B0604020202020204" pitchFamily="34" charset="0"/>
              </a:rPr>
              <a:t>What are the principal uses and applications of lactic acid?</a:t>
            </a:r>
            <a:endParaRPr lang="zh-CN" altLang="zh-CN" sz="2000" dirty="0">
              <a:solidFill>
                <a:srgbClr val="000000"/>
              </a:solidFill>
              <a:latin typeface="Calibri" panose="020F0502020204030204" pitchFamily="34" charset="0"/>
            </a:endParaRPr>
          </a:p>
          <a:p>
            <a:pPr marL="228600" algn="just">
              <a:spcAft>
                <a:spcPts val="0"/>
              </a:spcAft>
            </a:pPr>
            <a:r>
              <a:rPr lang="en-US" altLang="zh-CN" i="1" dirty="0" smtClean="0">
                <a:solidFill>
                  <a:srgbClr val="000000"/>
                </a:solidFill>
                <a:latin typeface="Times New Roman" panose="02020603050405020304" pitchFamily="18" charset="0"/>
              </a:rPr>
              <a:t>cosmetic industry</a:t>
            </a:r>
          </a:p>
          <a:p>
            <a:pPr marL="228600" algn="just">
              <a:spcAft>
                <a:spcPts val="0"/>
              </a:spcAft>
            </a:pPr>
            <a:r>
              <a:rPr lang="en-US" altLang="zh-CN" i="1" dirty="0" smtClean="0">
                <a:solidFill>
                  <a:srgbClr val="000000"/>
                </a:solidFill>
                <a:latin typeface="Times New Roman" panose="02020603050405020304" pitchFamily="18" charset="0"/>
              </a:rPr>
              <a:t>food additive</a:t>
            </a:r>
            <a:endParaRPr lang="zh-CN" altLang="zh-CN" sz="2000" dirty="0" smtClean="0">
              <a:solidFill>
                <a:srgbClr val="000000"/>
              </a:solidFill>
              <a:latin typeface="Calibri" panose="020F0502020204030204" pitchFamily="34" charset="0"/>
            </a:endParaRPr>
          </a:p>
          <a:p>
            <a:pPr marL="228600" algn="just">
              <a:spcAft>
                <a:spcPts val="0"/>
              </a:spcAft>
            </a:pPr>
            <a:r>
              <a:rPr lang="en-US" altLang="zh-CN" i="1" dirty="0" smtClean="0">
                <a:solidFill>
                  <a:srgbClr val="000000"/>
                </a:solidFill>
                <a:latin typeface="Times New Roman" panose="02020603050405020304" pitchFamily="18" charset="0"/>
              </a:rPr>
              <a:t>pharmaceutical technology to produce water-soluble lactates from otherwise-insoluble active ingredients</a:t>
            </a:r>
          </a:p>
          <a:p>
            <a:pPr marL="228600" algn="just">
              <a:spcAft>
                <a:spcPts val="0"/>
              </a:spcAft>
            </a:pPr>
            <a:r>
              <a:rPr lang="en-US" altLang="zh-CN" i="1" dirty="0" smtClean="0">
                <a:solidFill>
                  <a:srgbClr val="000000"/>
                </a:solidFill>
                <a:latin typeface="Times New Roman" panose="02020603050405020304" pitchFamily="18" charset="0"/>
              </a:rPr>
              <a:t>Lactic </a:t>
            </a:r>
            <a:r>
              <a:rPr lang="en-US" altLang="zh-CN" i="1" dirty="0">
                <a:solidFill>
                  <a:srgbClr val="000000"/>
                </a:solidFill>
                <a:latin typeface="Times New Roman" panose="02020603050405020304" pitchFamily="18" charset="0"/>
              </a:rPr>
              <a:t>acid is also the monomer for the production of biodegradable polymers (PLA and PLGA</a:t>
            </a:r>
            <a:r>
              <a:rPr lang="en-US" altLang="zh-CN" i="1" dirty="0" smtClean="0">
                <a:solidFill>
                  <a:srgbClr val="000000"/>
                </a:solidFill>
                <a:latin typeface="Times New Roman" panose="02020603050405020304" pitchFamily="18" charset="0"/>
              </a:rPr>
              <a:t>)</a:t>
            </a:r>
          </a:p>
          <a:p>
            <a:pPr marL="228600" algn="just"/>
            <a:r>
              <a:rPr lang="en-US" altLang="zh-CN" sz="2000" i="1" dirty="0">
                <a:latin typeface="Times New Roman" panose="02020603050405020304" pitchFamily="18" charset="0"/>
              </a:rPr>
              <a:t>For the anecdote, lactic acid has historically been used to assist with the erasure of inks from official papers to be modified during forgery</a:t>
            </a:r>
            <a:r>
              <a:rPr lang="en-US" altLang="zh-CN" sz="2000" i="1" dirty="0" smtClean="0">
                <a:latin typeface="Times New Roman" panose="02020603050405020304" pitchFamily="18" charset="0"/>
              </a:rPr>
              <a:t>.</a:t>
            </a:r>
            <a:endParaRPr lang="en-US" altLang="zh-CN" sz="2000" dirty="0" smtClean="0"/>
          </a:p>
        </p:txBody>
      </p:sp>
      <p:sp>
        <p:nvSpPr>
          <p:cNvPr id="5" name="矩形 4"/>
          <p:cNvSpPr/>
          <p:nvPr/>
        </p:nvSpPr>
        <p:spPr>
          <a:xfrm>
            <a:off x="215969" y="4387341"/>
            <a:ext cx="6096000" cy="954107"/>
          </a:xfrm>
          <a:prstGeom prst="rect">
            <a:avLst/>
          </a:prstGeom>
        </p:spPr>
        <p:txBody>
          <a:bodyPr>
            <a:spAutoFit/>
          </a:bodyPr>
          <a:lstStyle/>
          <a:p>
            <a:pPr lvl="0">
              <a:spcAft>
                <a:spcPts val="0"/>
              </a:spcAft>
            </a:pPr>
            <a:r>
              <a:rPr lang="en-US" altLang="zh-CN" sz="2000" dirty="0">
                <a:solidFill>
                  <a:srgbClr val="000000"/>
                </a:solidFill>
                <a:latin typeface="Arial" panose="020B0604020202020204" pitchFamily="34" charset="0"/>
              </a:rPr>
              <a:t>In which ways is it commonly produced and </a:t>
            </a:r>
            <a:r>
              <a:rPr lang="en-US" altLang="zh-CN" sz="2000" dirty="0" smtClean="0">
                <a:solidFill>
                  <a:srgbClr val="000000"/>
                </a:solidFill>
                <a:latin typeface="Arial" panose="020B0604020202020204" pitchFamily="34" charset="0"/>
              </a:rPr>
              <a:t>purified</a:t>
            </a:r>
          </a:p>
          <a:p>
            <a:pPr marL="228600" algn="just">
              <a:spcAft>
                <a:spcPts val="0"/>
              </a:spcAft>
            </a:pPr>
            <a:r>
              <a:rPr lang="en-US" altLang="zh-CN" i="1" dirty="0" smtClean="0">
                <a:latin typeface="Times New Roman" panose="02020603050405020304" pitchFamily="18" charset="0"/>
              </a:rPr>
              <a:t>Biosynthesis and chemical synthesis</a:t>
            </a:r>
          </a:p>
          <a:p>
            <a:pPr marL="228600" algn="just">
              <a:spcAft>
                <a:spcPts val="0"/>
              </a:spcAft>
            </a:pPr>
            <a:r>
              <a:rPr lang="en-US" altLang="zh-CN" i="1" dirty="0" smtClean="0">
                <a:latin typeface="Times New Roman" panose="02020603050405020304" pitchFamily="18" charset="0"/>
              </a:rPr>
              <a:t>Extraction and exchange</a:t>
            </a:r>
            <a:endParaRPr lang="zh-CN" altLang="en-US" dirty="0"/>
          </a:p>
        </p:txBody>
      </p:sp>
      <p:sp>
        <p:nvSpPr>
          <p:cNvPr id="9" name="矩形 8"/>
          <p:cNvSpPr/>
          <p:nvPr/>
        </p:nvSpPr>
        <p:spPr>
          <a:xfrm>
            <a:off x="6745219" y="0"/>
            <a:ext cx="3929409" cy="369332"/>
          </a:xfrm>
          <a:prstGeom prst="rect">
            <a:avLst/>
          </a:prstGeom>
        </p:spPr>
        <p:txBody>
          <a:bodyPr wrap="none">
            <a:spAutoFit/>
          </a:bodyPr>
          <a:lstStyle/>
          <a:p>
            <a:pPr lvl="0">
              <a:spcAft>
                <a:spcPts val="0"/>
              </a:spcAft>
            </a:pPr>
            <a:r>
              <a:rPr lang="en-US" altLang="zh-CN" dirty="0">
                <a:solidFill>
                  <a:srgbClr val="000000"/>
                </a:solidFill>
                <a:latin typeface="Arial" panose="020B0604020202020204" pitchFamily="34" charset="0"/>
              </a:rPr>
              <a:t>How are PLLA and PLGA produced?</a:t>
            </a:r>
            <a:endParaRPr lang="zh-CN" altLang="zh-CN" dirty="0">
              <a:solidFill>
                <a:srgbClr val="000000"/>
              </a:solidFill>
              <a:latin typeface="Calibri" panose="020F0502020204030204" pitchFamily="34" charset="0"/>
            </a:endParaRPr>
          </a:p>
        </p:txBody>
      </p:sp>
      <p:pic>
        <p:nvPicPr>
          <p:cNvPr id="12" name="图片 11"/>
          <p:cNvPicPr/>
          <p:nvPr/>
        </p:nvPicPr>
        <p:blipFill>
          <a:blip r:embed="rId3">
            <a:extLst>
              <a:ext uri="{28A0092B-C50C-407E-A947-70E740481C1C}">
                <a14:useLocalDpi xmlns:a14="http://schemas.microsoft.com/office/drawing/2010/main" val="0"/>
              </a:ext>
            </a:extLst>
          </a:blip>
          <a:srcRect/>
          <a:stretch>
            <a:fillRect/>
          </a:stretch>
        </p:blipFill>
        <p:spPr bwMode="auto">
          <a:xfrm>
            <a:off x="6745219" y="369332"/>
            <a:ext cx="4565650" cy="2819400"/>
          </a:xfrm>
          <a:prstGeom prst="rect">
            <a:avLst/>
          </a:prstGeom>
          <a:noFill/>
          <a:ln>
            <a:noFill/>
          </a:ln>
        </p:spPr>
      </p:pic>
      <p:pic>
        <p:nvPicPr>
          <p:cNvPr id="13" name="图片 12"/>
          <p:cNvPicPr/>
          <p:nvPr/>
        </p:nvPicPr>
        <p:blipFill>
          <a:blip r:embed="rId4">
            <a:extLst>
              <a:ext uri="{28A0092B-C50C-407E-A947-70E740481C1C}">
                <a14:useLocalDpi xmlns:a14="http://schemas.microsoft.com/office/drawing/2010/main" val="0"/>
              </a:ext>
            </a:extLst>
          </a:blip>
          <a:srcRect/>
          <a:stretch>
            <a:fillRect/>
          </a:stretch>
        </p:blipFill>
        <p:spPr bwMode="auto">
          <a:xfrm>
            <a:off x="6569144" y="3188732"/>
            <a:ext cx="5274310" cy="2061845"/>
          </a:xfrm>
          <a:prstGeom prst="rect">
            <a:avLst/>
          </a:prstGeom>
          <a:noFill/>
          <a:ln>
            <a:noFill/>
          </a:ln>
        </p:spPr>
      </p:pic>
      <p:sp>
        <p:nvSpPr>
          <p:cNvPr id="10" name="矩形 9"/>
          <p:cNvSpPr/>
          <p:nvPr/>
        </p:nvSpPr>
        <p:spPr>
          <a:xfrm>
            <a:off x="273727" y="5345965"/>
            <a:ext cx="11037142" cy="1477328"/>
          </a:xfrm>
          <a:prstGeom prst="rect">
            <a:avLst/>
          </a:prstGeom>
        </p:spPr>
        <p:txBody>
          <a:bodyPr wrap="square">
            <a:spAutoFit/>
          </a:bodyPr>
          <a:lstStyle/>
          <a:p>
            <a:pPr lvl="0">
              <a:spcAft>
                <a:spcPts val="0"/>
              </a:spcAft>
            </a:pPr>
            <a:r>
              <a:rPr lang="en-US" altLang="zh-CN" dirty="0">
                <a:solidFill>
                  <a:srgbClr val="000000"/>
                </a:solidFill>
                <a:latin typeface="Arial" panose="020B0604020202020204" pitchFamily="34" charset="0"/>
              </a:rPr>
              <a:t>What are these compounds used for</a:t>
            </a:r>
            <a:r>
              <a:rPr lang="en-US" altLang="zh-CN" dirty="0" smtClean="0">
                <a:solidFill>
                  <a:srgbClr val="000000"/>
                </a:solidFill>
                <a:latin typeface="Arial" panose="020B0604020202020204" pitchFamily="34" charset="0"/>
              </a:rPr>
              <a:t>?</a:t>
            </a:r>
          </a:p>
          <a:p>
            <a:r>
              <a:rPr lang="en-US" altLang="zh-CN" i="1" dirty="0"/>
              <a:t>Their polymers are biodegradable, used as materials for </a:t>
            </a:r>
            <a:r>
              <a:rPr lang="en-US" altLang="zh-CN" i="1" dirty="0">
                <a:solidFill>
                  <a:srgbClr val="FF0000"/>
                </a:solidFill>
              </a:rPr>
              <a:t>packaging</a:t>
            </a:r>
            <a:r>
              <a:rPr lang="en-US" altLang="zh-CN" i="1" dirty="0"/>
              <a:t> and </a:t>
            </a:r>
            <a:r>
              <a:rPr lang="en-US" altLang="zh-CN" i="1" dirty="0">
                <a:solidFill>
                  <a:srgbClr val="FF0000"/>
                </a:solidFill>
              </a:rPr>
              <a:t>labeling</a:t>
            </a:r>
            <a:r>
              <a:rPr lang="en-US" altLang="zh-CN" i="1" dirty="0"/>
              <a:t>, and biocompatible, being useful for the manufacture of prosthetic devices, sutures and internal drug dosing. Among them, the </a:t>
            </a:r>
            <a:r>
              <a:rPr lang="en-US" altLang="zh-CN" i="1" dirty="0" err="1"/>
              <a:t>polylactic</a:t>
            </a:r>
            <a:r>
              <a:rPr lang="en-US" altLang="zh-CN" i="1" dirty="0"/>
              <a:t> acid has several applications in the textile, medical and pharmaceutical industries.</a:t>
            </a:r>
            <a:endParaRPr lang="zh-CN" altLang="zh-CN" dirty="0"/>
          </a:p>
          <a:p>
            <a:pPr lvl="0">
              <a:spcAft>
                <a:spcPts val="0"/>
              </a:spcAft>
            </a:pPr>
            <a:endParaRPr lang="zh-CN" altLang="zh-CN"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1782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Widescreen</PresentationFormat>
  <Paragraphs>76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Cambria Math</vt:lpstr>
      <vt:lpstr>等线</vt:lpstr>
      <vt:lpstr>等线 Light</vt:lpstr>
      <vt:lpstr>Times New Roman</vt:lpstr>
      <vt:lpstr>Office 主题​​</vt:lpstr>
      <vt:lpstr>Week 8</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8</dc:title>
  <dc:creator>郝亚萌</dc:creator>
  <cp:lastModifiedBy>Hao Yameng</cp:lastModifiedBy>
  <cp:revision>8</cp:revision>
  <dcterms:created xsi:type="dcterms:W3CDTF">2021-05-06T16:00:14Z</dcterms:created>
  <dcterms:modified xsi:type="dcterms:W3CDTF">2022-05-05T12:21:32Z</dcterms:modified>
</cp:coreProperties>
</file>